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0"/>
  </p:notesMasterIdLst>
  <p:sldIdLst>
    <p:sldId id="268" r:id="rId2"/>
    <p:sldId id="288" r:id="rId3"/>
    <p:sldId id="270" r:id="rId4"/>
    <p:sldId id="279" r:id="rId5"/>
    <p:sldId id="256" r:id="rId6"/>
    <p:sldId id="269" r:id="rId7"/>
    <p:sldId id="257" r:id="rId8"/>
    <p:sldId id="264" r:id="rId9"/>
    <p:sldId id="259" r:id="rId10"/>
    <p:sldId id="262" r:id="rId11"/>
    <p:sldId id="267" r:id="rId12"/>
    <p:sldId id="271" r:id="rId13"/>
    <p:sldId id="272" r:id="rId14"/>
    <p:sldId id="273" r:id="rId15"/>
    <p:sldId id="274" r:id="rId16"/>
    <p:sldId id="277" r:id="rId17"/>
    <p:sldId id="275" r:id="rId18"/>
    <p:sldId id="278" r:id="rId19"/>
    <p:sldId id="286" r:id="rId20"/>
    <p:sldId id="285" r:id="rId21"/>
    <p:sldId id="281" r:id="rId22"/>
    <p:sldId id="282" r:id="rId23"/>
    <p:sldId id="283" r:id="rId24"/>
    <p:sldId id="284" r:id="rId25"/>
    <p:sldId id="280" r:id="rId26"/>
    <p:sldId id="265" r:id="rId27"/>
    <p:sldId id="266" r:id="rId28"/>
    <p:sldId id="287" r:id="rId2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392" autoAdjust="0"/>
    <p:restoredTop sz="94660"/>
  </p:normalViewPr>
  <p:slideViewPr>
    <p:cSldViewPr snapToGrid="0" snapToObjects="1">
      <p:cViewPr varScale="1">
        <p:scale>
          <a:sx n="82" d="100"/>
          <a:sy n="82" d="100"/>
        </p:scale>
        <p:origin x="-39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notesMaster" Target="notesMasters/notesMaster1.xml"/><Relationship Id="rId31" Type="http://schemas.openxmlformats.org/officeDocument/2006/relationships/printerSettings" Target="printerSettings/printerSettings1.bin"/><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6CC7CC1-EF69-FF4C-B6C1-1A09CF624094}" type="datetimeFigureOut">
              <a:rPr lang="en-US" smtClean="0"/>
              <a:t>5/2/15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BCB5295-7B60-BB45-A248-A228DAD49DD6}" type="slidenum">
              <a:rPr lang="en-US" smtClean="0"/>
              <a:t>‹#›</a:t>
            </a:fld>
            <a:endParaRPr lang="en-US"/>
          </a:p>
        </p:txBody>
      </p:sp>
    </p:spTree>
    <p:extLst>
      <p:ext uri="{BB962C8B-B14F-4D97-AF65-F5344CB8AC3E}">
        <p14:creationId xmlns:p14="http://schemas.microsoft.com/office/powerpoint/2010/main" val="298245645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536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dirty="0">
              <a:latin typeface="Calibri" charset="0"/>
              <a:ea typeface="ＭＳ Ｐゴシック" charset="0"/>
              <a:cs typeface="ＭＳ Ｐゴシック" charset="0"/>
            </a:endParaRPr>
          </a:p>
        </p:txBody>
      </p:sp>
      <p:sp>
        <p:nvSpPr>
          <p:cNvPr id="1536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51910CEA-E656-BD4E-A5E9-3BF66C168DCC}" type="slidenum">
              <a:rPr lang="en-US" sz="1200"/>
              <a:pPr eaLnBrk="1" hangingPunct="1"/>
              <a:t>1</a:t>
            </a:fld>
            <a:endParaRPr lang="en-US" sz="12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945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latin typeface="Calibri" charset="0"/>
                <a:ea typeface="ＭＳ Ｐゴシック" charset="0"/>
                <a:cs typeface="ＭＳ Ｐゴシック" charset="0"/>
              </a:rPr>
              <a:t>How</a:t>
            </a:r>
            <a:r>
              <a:rPr lang="en-US" baseline="0" dirty="0" smtClean="0">
                <a:latin typeface="Calibri" charset="0"/>
                <a:ea typeface="ＭＳ Ｐゴシック" charset="0"/>
                <a:cs typeface="ＭＳ Ｐゴシック" charset="0"/>
              </a:rPr>
              <a:t> to list in Works Cited    https://</a:t>
            </a:r>
            <a:r>
              <a:rPr lang="en-US" baseline="0" dirty="0" err="1" smtClean="0">
                <a:latin typeface="Calibri" charset="0"/>
                <a:ea typeface="ＭＳ Ｐゴシック" charset="0"/>
                <a:cs typeface="ＭＳ Ｐゴシック" charset="0"/>
              </a:rPr>
              <a:t>owl.english.purdue.edu</a:t>
            </a:r>
            <a:r>
              <a:rPr lang="en-US" baseline="0" dirty="0" smtClean="0">
                <a:latin typeface="Calibri" charset="0"/>
                <a:ea typeface="ＭＳ Ｐゴシック" charset="0"/>
                <a:cs typeface="ＭＳ Ｐゴシック" charset="0"/>
              </a:rPr>
              <a:t>/owl/resource/747/6/</a:t>
            </a:r>
            <a:endParaRPr lang="en-US" dirty="0">
              <a:latin typeface="Calibri" charset="0"/>
              <a:ea typeface="ＭＳ Ｐゴシック" charset="0"/>
              <a:cs typeface="ＭＳ Ｐゴシック" charset="0"/>
            </a:endParaRPr>
          </a:p>
        </p:txBody>
      </p:sp>
      <p:sp>
        <p:nvSpPr>
          <p:cNvPr id="1945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1C61D010-6DE7-644B-9809-2DE8EC059DA3}" type="slidenum">
              <a:rPr lang="en-US" sz="1200"/>
              <a:pPr eaLnBrk="1" hangingPunct="1"/>
              <a:t>10</a:t>
            </a:fld>
            <a:endParaRPr 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741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a:latin typeface="Calibri" charset="0"/>
                <a:ea typeface="ＭＳ Ｐゴシック" charset="0"/>
                <a:cs typeface="ＭＳ Ｐゴシック" charset="0"/>
              </a:rPr>
              <a:t>MLA Handbook 2009 page 214</a:t>
            </a:r>
          </a:p>
        </p:txBody>
      </p:sp>
      <p:sp>
        <p:nvSpPr>
          <p:cNvPr id="1741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9637E742-AD83-2A4B-B8C0-7C237B0DB444}" type="slidenum">
              <a:rPr lang="en-US" sz="1200"/>
              <a:pPr eaLnBrk="1" hangingPunct="1"/>
              <a:t>19</a:t>
            </a:fld>
            <a:endParaRPr 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150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atin typeface="Calibri" charset="0"/>
                <a:ea typeface="ＭＳ Ｐゴシック" charset="0"/>
                <a:cs typeface="ＭＳ Ｐゴシック" charset="0"/>
              </a:rPr>
              <a:t>MLA 2009 page 89; page 214 et seq</a:t>
            </a:r>
          </a:p>
        </p:txBody>
      </p:sp>
      <p:sp>
        <p:nvSpPr>
          <p:cNvPr id="2150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02E48DBC-9FA4-C54B-B717-8EF940FA4BBC}" type="slidenum">
              <a:rPr lang="en-US" sz="1200"/>
              <a:pPr eaLnBrk="1" hangingPunct="1"/>
              <a:t>20</a:t>
            </a:fld>
            <a:endParaRPr 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F0F6BCD-261C-4048-9F49-6354F12EC214}" type="datetimeFigureOut">
              <a:rPr lang="en-US" smtClean="0"/>
              <a:t>5/2/15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0C09CE-7B0D-6047-A393-10414E015B89}" type="slidenum">
              <a:rPr lang="en-US" smtClean="0"/>
              <a:t>‹#›</a:t>
            </a:fld>
            <a:endParaRPr lang="en-US"/>
          </a:p>
        </p:txBody>
      </p:sp>
    </p:spTree>
    <p:extLst>
      <p:ext uri="{BB962C8B-B14F-4D97-AF65-F5344CB8AC3E}">
        <p14:creationId xmlns:p14="http://schemas.microsoft.com/office/powerpoint/2010/main" val="7982555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0F6BCD-261C-4048-9F49-6354F12EC214}" type="datetimeFigureOut">
              <a:rPr lang="en-US" smtClean="0"/>
              <a:t>5/2/15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0C09CE-7B0D-6047-A393-10414E015B89}" type="slidenum">
              <a:rPr lang="en-US" smtClean="0"/>
              <a:t>‹#›</a:t>
            </a:fld>
            <a:endParaRPr lang="en-US"/>
          </a:p>
        </p:txBody>
      </p:sp>
    </p:spTree>
    <p:extLst>
      <p:ext uri="{BB962C8B-B14F-4D97-AF65-F5344CB8AC3E}">
        <p14:creationId xmlns:p14="http://schemas.microsoft.com/office/powerpoint/2010/main" val="2286822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0F6BCD-261C-4048-9F49-6354F12EC214}" type="datetimeFigureOut">
              <a:rPr lang="en-US" smtClean="0"/>
              <a:t>5/2/15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0C09CE-7B0D-6047-A393-10414E015B89}" type="slidenum">
              <a:rPr lang="en-US" smtClean="0"/>
              <a:t>‹#›</a:t>
            </a:fld>
            <a:endParaRPr lang="en-US"/>
          </a:p>
        </p:txBody>
      </p:sp>
    </p:spTree>
    <p:extLst>
      <p:ext uri="{BB962C8B-B14F-4D97-AF65-F5344CB8AC3E}">
        <p14:creationId xmlns:p14="http://schemas.microsoft.com/office/powerpoint/2010/main" val="35598547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0F6BCD-261C-4048-9F49-6354F12EC214}" type="datetimeFigureOut">
              <a:rPr lang="en-US" smtClean="0"/>
              <a:t>5/2/15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0C09CE-7B0D-6047-A393-10414E015B89}" type="slidenum">
              <a:rPr lang="en-US" smtClean="0"/>
              <a:t>‹#›</a:t>
            </a:fld>
            <a:endParaRPr lang="en-US"/>
          </a:p>
        </p:txBody>
      </p:sp>
    </p:spTree>
    <p:extLst>
      <p:ext uri="{BB962C8B-B14F-4D97-AF65-F5344CB8AC3E}">
        <p14:creationId xmlns:p14="http://schemas.microsoft.com/office/powerpoint/2010/main" val="16709062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F0F6BCD-261C-4048-9F49-6354F12EC214}" type="datetimeFigureOut">
              <a:rPr lang="en-US" smtClean="0"/>
              <a:t>5/2/15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0C09CE-7B0D-6047-A393-10414E015B89}" type="slidenum">
              <a:rPr lang="en-US" smtClean="0"/>
              <a:t>‹#›</a:t>
            </a:fld>
            <a:endParaRPr lang="en-US"/>
          </a:p>
        </p:txBody>
      </p:sp>
    </p:spTree>
    <p:extLst>
      <p:ext uri="{BB962C8B-B14F-4D97-AF65-F5344CB8AC3E}">
        <p14:creationId xmlns:p14="http://schemas.microsoft.com/office/powerpoint/2010/main" val="1120947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F0F6BCD-261C-4048-9F49-6354F12EC214}" type="datetimeFigureOut">
              <a:rPr lang="en-US" smtClean="0"/>
              <a:t>5/2/15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0C09CE-7B0D-6047-A393-10414E015B89}" type="slidenum">
              <a:rPr lang="en-US" smtClean="0"/>
              <a:t>‹#›</a:t>
            </a:fld>
            <a:endParaRPr lang="en-US"/>
          </a:p>
        </p:txBody>
      </p:sp>
    </p:spTree>
    <p:extLst>
      <p:ext uri="{BB962C8B-B14F-4D97-AF65-F5344CB8AC3E}">
        <p14:creationId xmlns:p14="http://schemas.microsoft.com/office/powerpoint/2010/main" val="13893782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F0F6BCD-261C-4048-9F49-6354F12EC214}" type="datetimeFigureOut">
              <a:rPr lang="en-US" smtClean="0"/>
              <a:t>5/2/15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70C09CE-7B0D-6047-A393-10414E015B89}" type="slidenum">
              <a:rPr lang="en-US" smtClean="0"/>
              <a:t>‹#›</a:t>
            </a:fld>
            <a:endParaRPr lang="en-US"/>
          </a:p>
        </p:txBody>
      </p:sp>
    </p:spTree>
    <p:extLst>
      <p:ext uri="{BB962C8B-B14F-4D97-AF65-F5344CB8AC3E}">
        <p14:creationId xmlns:p14="http://schemas.microsoft.com/office/powerpoint/2010/main" val="11280269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F0F6BCD-261C-4048-9F49-6354F12EC214}" type="datetimeFigureOut">
              <a:rPr lang="en-US" smtClean="0"/>
              <a:t>5/2/15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70C09CE-7B0D-6047-A393-10414E015B89}" type="slidenum">
              <a:rPr lang="en-US" smtClean="0"/>
              <a:t>‹#›</a:t>
            </a:fld>
            <a:endParaRPr lang="en-US"/>
          </a:p>
        </p:txBody>
      </p:sp>
    </p:spTree>
    <p:extLst>
      <p:ext uri="{BB962C8B-B14F-4D97-AF65-F5344CB8AC3E}">
        <p14:creationId xmlns:p14="http://schemas.microsoft.com/office/powerpoint/2010/main" val="32682075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0F6BCD-261C-4048-9F49-6354F12EC214}" type="datetimeFigureOut">
              <a:rPr lang="en-US" smtClean="0"/>
              <a:t>5/2/15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70C09CE-7B0D-6047-A393-10414E015B89}" type="slidenum">
              <a:rPr lang="en-US" smtClean="0"/>
              <a:t>‹#›</a:t>
            </a:fld>
            <a:endParaRPr lang="en-US"/>
          </a:p>
        </p:txBody>
      </p:sp>
    </p:spTree>
    <p:extLst>
      <p:ext uri="{BB962C8B-B14F-4D97-AF65-F5344CB8AC3E}">
        <p14:creationId xmlns:p14="http://schemas.microsoft.com/office/powerpoint/2010/main" val="23668100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F0F6BCD-261C-4048-9F49-6354F12EC214}" type="datetimeFigureOut">
              <a:rPr lang="en-US" smtClean="0"/>
              <a:t>5/2/15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0C09CE-7B0D-6047-A393-10414E015B89}" type="slidenum">
              <a:rPr lang="en-US" smtClean="0"/>
              <a:t>‹#›</a:t>
            </a:fld>
            <a:endParaRPr lang="en-US"/>
          </a:p>
        </p:txBody>
      </p:sp>
    </p:spTree>
    <p:extLst>
      <p:ext uri="{BB962C8B-B14F-4D97-AF65-F5344CB8AC3E}">
        <p14:creationId xmlns:p14="http://schemas.microsoft.com/office/powerpoint/2010/main" val="29550090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F0F6BCD-261C-4048-9F49-6354F12EC214}" type="datetimeFigureOut">
              <a:rPr lang="en-US" smtClean="0"/>
              <a:t>5/2/15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0C09CE-7B0D-6047-A393-10414E015B89}" type="slidenum">
              <a:rPr lang="en-US" smtClean="0"/>
              <a:t>‹#›</a:t>
            </a:fld>
            <a:endParaRPr lang="en-US"/>
          </a:p>
        </p:txBody>
      </p:sp>
    </p:spTree>
    <p:extLst>
      <p:ext uri="{BB962C8B-B14F-4D97-AF65-F5344CB8AC3E}">
        <p14:creationId xmlns:p14="http://schemas.microsoft.com/office/powerpoint/2010/main" val="122341619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0F6BCD-261C-4048-9F49-6354F12EC214}" type="datetimeFigureOut">
              <a:rPr lang="en-US" smtClean="0"/>
              <a:t>5/2/15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0C09CE-7B0D-6047-A393-10414E015B89}" type="slidenum">
              <a:rPr lang="en-US" smtClean="0"/>
              <a:t>‹#›</a:t>
            </a:fld>
            <a:endParaRPr lang="en-US"/>
          </a:p>
        </p:txBody>
      </p:sp>
    </p:spTree>
    <p:extLst>
      <p:ext uri="{BB962C8B-B14F-4D97-AF65-F5344CB8AC3E}">
        <p14:creationId xmlns:p14="http://schemas.microsoft.com/office/powerpoint/2010/main" val="11016366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s://owl.english.purdue.edu/owl/resource/747/01/"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 Id="rId3" Type="http://schemas.openxmlformats.org/officeDocument/2006/relationships/image" Target="../media/image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www.archives.gov/exhibits/featured_documents/emancipation_proclamation/transcript.html"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extBox 1"/>
          <p:cNvSpPr txBox="1">
            <a:spLocks noChangeArrowheads="1"/>
          </p:cNvSpPr>
          <p:nvPr/>
        </p:nvSpPr>
        <p:spPr bwMode="auto">
          <a:xfrm>
            <a:off x="292100" y="228600"/>
            <a:ext cx="8688296" cy="6124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3600" dirty="0" smtClean="0">
                <a:latin typeface="Times New Roman" charset="0"/>
                <a:cs typeface="Times New Roman" charset="0"/>
              </a:rPr>
              <a:t>Noodle Tools helps you:</a:t>
            </a:r>
            <a:endParaRPr lang="en-US" sz="3600" dirty="0">
              <a:latin typeface="Times New Roman" charset="0"/>
              <a:cs typeface="Times New Roman" charset="0"/>
            </a:endParaRPr>
          </a:p>
          <a:p>
            <a:pPr eaLnBrk="1" hangingPunct="1"/>
            <a:endParaRPr lang="en-US" sz="3600" dirty="0">
              <a:latin typeface="Times New Roman" charset="0"/>
              <a:cs typeface="Times New Roman" charset="0"/>
            </a:endParaRPr>
          </a:p>
          <a:p>
            <a:pPr marL="571500" indent="-571500" eaLnBrk="1" hangingPunct="1">
              <a:buFont typeface="Arial"/>
              <a:buChar char="•"/>
            </a:pPr>
            <a:r>
              <a:rPr lang="en-US" sz="3600" dirty="0" smtClean="0">
                <a:latin typeface="Times New Roman" charset="0"/>
                <a:cs typeface="Times New Roman" charset="0"/>
              </a:rPr>
              <a:t>Organize your thoughts in an outline.</a:t>
            </a:r>
          </a:p>
          <a:p>
            <a:pPr marL="571500" indent="-571500" eaLnBrk="1" hangingPunct="1">
              <a:buFont typeface="Arial"/>
              <a:buChar char="•"/>
            </a:pPr>
            <a:r>
              <a:rPr lang="en-US" sz="3600" dirty="0" smtClean="0">
                <a:latin typeface="Times New Roman" charset="0"/>
                <a:cs typeface="Times New Roman" charset="0"/>
              </a:rPr>
              <a:t>Link sources to your work so you can (A) support your thesis or argument and (B) give credit to people whose work you are using.</a:t>
            </a:r>
          </a:p>
          <a:p>
            <a:pPr marL="571500" indent="-571500" eaLnBrk="1" hangingPunct="1">
              <a:buFont typeface="Arial"/>
              <a:buChar char="•"/>
            </a:pPr>
            <a:r>
              <a:rPr lang="en-US" sz="3600" dirty="0" smtClean="0">
                <a:latin typeface="Times New Roman" charset="0"/>
                <a:cs typeface="Times New Roman" charset="0"/>
              </a:rPr>
              <a:t>Create note cards of </a:t>
            </a:r>
            <a:r>
              <a:rPr lang="en-US" sz="3600" i="1" dirty="0" smtClean="0">
                <a:latin typeface="Times New Roman" charset="0"/>
                <a:cs typeface="Times New Roman" charset="0"/>
              </a:rPr>
              <a:t>any</a:t>
            </a:r>
            <a:r>
              <a:rPr lang="en-US" sz="3600" dirty="0" smtClean="0">
                <a:latin typeface="Times New Roman" charset="0"/>
                <a:cs typeface="Times New Roman" charset="0"/>
              </a:rPr>
              <a:t> size that become the backbone of your paper.  </a:t>
            </a:r>
          </a:p>
          <a:p>
            <a:pPr marL="571500" indent="-571500" eaLnBrk="1" hangingPunct="1">
              <a:buFont typeface="Arial"/>
              <a:buChar char="•"/>
            </a:pPr>
            <a:endParaRPr lang="en-US" sz="3600" dirty="0">
              <a:latin typeface="Times New Roman" charset="0"/>
              <a:cs typeface="Times New Roman" charset="0"/>
            </a:endParaRPr>
          </a:p>
          <a:p>
            <a:pPr eaLnBrk="1" hangingPunct="1"/>
            <a:r>
              <a:rPr lang="en-US" sz="1600" dirty="0" smtClean="0">
                <a:latin typeface="Times New Roman" charset="0"/>
                <a:cs typeface="Times New Roman" charset="0"/>
              </a:rPr>
              <a:t>For questions or inputs to improve this presentation, please contact Thomas Hagerty or </a:t>
            </a:r>
            <a:r>
              <a:rPr lang="en-US" sz="1600" dirty="0" err="1" smtClean="0">
                <a:latin typeface="Times New Roman" charset="0"/>
                <a:cs typeface="Times New Roman" charset="0"/>
              </a:rPr>
              <a:t>Sereena</a:t>
            </a:r>
            <a:r>
              <a:rPr lang="en-US" sz="1600" dirty="0" smtClean="0">
                <a:latin typeface="Times New Roman" charset="0"/>
                <a:cs typeface="Times New Roman" charset="0"/>
              </a:rPr>
              <a:t> Hamm </a:t>
            </a:r>
          </a:p>
          <a:p>
            <a:pPr eaLnBrk="1" hangingPunct="1"/>
            <a:r>
              <a:rPr lang="en-US" sz="1600" dirty="0" smtClean="0">
                <a:latin typeface="Times New Roman" charset="0"/>
                <a:cs typeface="Times New Roman" charset="0"/>
              </a:rPr>
              <a:t>Washington Latin PCS</a:t>
            </a:r>
            <a:endParaRPr lang="en-US" sz="1600" dirty="0">
              <a:latin typeface="Times New Roman" charset="0"/>
              <a:cs typeface="Times New Roman" charset="0"/>
            </a:endParaRPr>
          </a:p>
        </p:txBody>
      </p:sp>
    </p:spTree>
    <p:extLst>
      <p:ext uri="{BB962C8B-B14F-4D97-AF65-F5344CB8AC3E}">
        <p14:creationId xmlns:p14="http://schemas.microsoft.com/office/powerpoint/2010/main" val="134153076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extBox 1"/>
          <p:cNvSpPr txBox="1">
            <a:spLocks noChangeArrowheads="1"/>
          </p:cNvSpPr>
          <p:nvPr/>
        </p:nvSpPr>
        <p:spPr bwMode="auto">
          <a:xfrm>
            <a:off x="762000" y="457200"/>
            <a:ext cx="7924800" cy="3539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800" b="1" dirty="0" smtClean="0">
                <a:latin typeface="Times New Roman" charset="0"/>
                <a:cs typeface="Times New Roman" charset="0"/>
              </a:rPr>
              <a:t>Works </a:t>
            </a:r>
            <a:r>
              <a:rPr lang="en-US" sz="2800" b="1" dirty="0">
                <a:latin typeface="Times New Roman" charset="0"/>
                <a:cs typeface="Times New Roman" charset="0"/>
              </a:rPr>
              <a:t>Cited </a:t>
            </a:r>
            <a:r>
              <a:rPr lang="en-US" sz="2800" b="1" dirty="0" smtClean="0">
                <a:latin typeface="Times New Roman" charset="0"/>
                <a:cs typeface="Times New Roman" charset="0"/>
              </a:rPr>
              <a:t>entry (book):</a:t>
            </a:r>
            <a:endParaRPr lang="en-US" sz="2800" dirty="0">
              <a:latin typeface="Times New Roman" charset="0"/>
              <a:cs typeface="Times New Roman" charset="0"/>
            </a:endParaRPr>
          </a:p>
          <a:p>
            <a:pPr eaLnBrk="1" hangingPunct="1"/>
            <a:r>
              <a:rPr lang="en-US" sz="2800" dirty="0" smtClean="0">
                <a:latin typeface="Times New Roman" charset="0"/>
                <a:cs typeface="Times New Roman" charset="0"/>
              </a:rPr>
              <a:t>(Information </a:t>
            </a:r>
            <a:r>
              <a:rPr lang="en-US" sz="2800" dirty="0">
                <a:latin typeface="Times New Roman" charset="0"/>
                <a:cs typeface="Times New Roman" charset="0"/>
              </a:rPr>
              <a:t>on book has </a:t>
            </a:r>
            <a:r>
              <a:rPr lang="en-US" sz="2800" b="1" i="1" u="sng" dirty="0">
                <a:latin typeface="Times New Roman" charset="0"/>
                <a:cs typeface="Times New Roman" charset="0"/>
              </a:rPr>
              <a:t>SIX</a:t>
            </a:r>
            <a:r>
              <a:rPr lang="en-US" sz="2800" dirty="0">
                <a:latin typeface="Times New Roman" charset="0"/>
                <a:cs typeface="Times New Roman" charset="0"/>
              </a:rPr>
              <a:t> </a:t>
            </a:r>
            <a:r>
              <a:rPr lang="en-US" sz="2800" dirty="0" smtClean="0">
                <a:latin typeface="Times New Roman" charset="0"/>
                <a:cs typeface="Times New Roman" charset="0"/>
              </a:rPr>
              <a:t>parts.)</a:t>
            </a:r>
            <a:endParaRPr lang="en-US" sz="2800" dirty="0">
              <a:latin typeface="Times New Roman" charset="0"/>
              <a:cs typeface="Times New Roman" charset="0"/>
            </a:endParaRPr>
          </a:p>
          <a:p>
            <a:pPr eaLnBrk="1" hangingPunct="1"/>
            <a:r>
              <a:rPr lang="en-US" sz="2800" b="1" dirty="0">
                <a:latin typeface="Times New Roman" charset="0"/>
                <a:cs typeface="Times New Roman" charset="0"/>
              </a:rPr>
              <a:t> </a:t>
            </a:r>
            <a:r>
              <a:rPr lang="en-US" sz="2800" dirty="0">
                <a:latin typeface="Times New Roman" charset="0"/>
                <a:cs typeface="Times New Roman" charset="0"/>
              </a:rPr>
              <a:t> </a:t>
            </a:r>
            <a:endParaRPr lang="en-US" sz="2800" dirty="0" smtClean="0">
              <a:latin typeface="Times New Roman" charset="0"/>
              <a:cs typeface="Times New Roman" charset="0"/>
            </a:endParaRPr>
          </a:p>
          <a:p>
            <a:pPr eaLnBrk="1" hangingPunct="1"/>
            <a:endParaRPr lang="en-US" sz="2800" dirty="0">
              <a:latin typeface="Times New Roman" charset="0"/>
              <a:cs typeface="Times New Roman" charset="0"/>
            </a:endParaRPr>
          </a:p>
          <a:p>
            <a:pPr eaLnBrk="1" hangingPunct="1"/>
            <a:r>
              <a:rPr lang="en-US" sz="2800" dirty="0" smtClean="0">
                <a:latin typeface="Times New Roman"/>
                <a:cs typeface="Times New Roman"/>
              </a:rPr>
              <a:t>Davidson</a:t>
            </a:r>
            <a:r>
              <a:rPr lang="en-US" sz="2800" dirty="0">
                <a:latin typeface="Times New Roman"/>
                <a:cs typeface="Times New Roman"/>
              </a:rPr>
              <a:t>, James West, and Michael B. </a:t>
            </a:r>
            <a:r>
              <a:rPr lang="en-US" sz="2800" dirty="0" err="1">
                <a:latin typeface="Times New Roman"/>
                <a:cs typeface="Times New Roman"/>
              </a:rPr>
              <a:t>Stoff</a:t>
            </a:r>
            <a:r>
              <a:rPr lang="en-US" sz="2800" dirty="0">
                <a:latin typeface="Times New Roman"/>
                <a:cs typeface="Times New Roman"/>
              </a:rPr>
              <a:t>. </a:t>
            </a:r>
            <a:r>
              <a:rPr lang="en-US" sz="2800" i="1" dirty="0">
                <a:latin typeface="Times New Roman"/>
                <a:cs typeface="Times New Roman"/>
              </a:rPr>
              <a:t>America: History of Our Nation</a:t>
            </a:r>
            <a:r>
              <a:rPr lang="en-US" sz="2800" dirty="0">
                <a:latin typeface="Times New Roman"/>
                <a:cs typeface="Times New Roman"/>
              </a:rPr>
              <a:t>. </a:t>
            </a:r>
            <a:r>
              <a:rPr lang="en-US" sz="2800" dirty="0" smtClean="0">
                <a:latin typeface="Times New Roman"/>
                <a:cs typeface="Times New Roman"/>
              </a:rPr>
              <a:t>Upper </a:t>
            </a:r>
            <a:r>
              <a:rPr lang="en-US" sz="2800" dirty="0">
                <a:latin typeface="Times New Roman"/>
                <a:cs typeface="Times New Roman"/>
              </a:rPr>
              <a:t>Saddle River: </a:t>
            </a:r>
            <a:r>
              <a:rPr lang="en-US" sz="2800" dirty="0" smtClean="0">
                <a:latin typeface="Times New Roman"/>
                <a:cs typeface="Times New Roman"/>
              </a:rPr>
              <a:t>Pearson Prentice Hall, </a:t>
            </a:r>
            <a:r>
              <a:rPr lang="en-US" sz="2800" dirty="0">
                <a:latin typeface="Times New Roman"/>
                <a:cs typeface="Times New Roman"/>
              </a:rPr>
              <a:t>2009. Print.</a:t>
            </a:r>
          </a:p>
          <a:p>
            <a:pPr eaLnBrk="1" hangingPunct="1"/>
            <a:endParaRPr lang="en-US" sz="2800" dirty="0">
              <a:latin typeface="Times New Roman" charset="0"/>
              <a:cs typeface="Times New Roman" charset="0"/>
            </a:endParaRPr>
          </a:p>
        </p:txBody>
      </p:sp>
      <p:cxnSp>
        <p:nvCxnSpPr>
          <p:cNvPr id="3" name="Straight Arrow Connector 2"/>
          <p:cNvCxnSpPr/>
          <p:nvPr/>
        </p:nvCxnSpPr>
        <p:spPr>
          <a:xfrm flipH="1" flipV="1">
            <a:off x="4394083" y="3387029"/>
            <a:ext cx="131386" cy="729962"/>
          </a:xfrm>
          <a:prstGeom prst="straightConnector1">
            <a:avLst/>
          </a:prstGeom>
          <a:ln>
            <a:solidFill>
              <a:schemeClr val="tx1"/>
            </a:solidFill>
            <a:prstDash val="dot"/>
            <a:tailEnd type="arrow"/>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a:off x="350359" y="2918962"/>
            <a:ext cx="540136" cy="0"/>
          </a:xfrm>
          <a:prstGeom prst="straightConnector1">
            <a:avLst/>
          </a:prstGeom>
          <a:ln>
            <a:solidFill>
              <a:schemeClr val="tx1"/>
            </a:solidFill>
            <a:prstDash val="dot"/>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flipV="1">
            <a:off x="1503623" y="3387028"/>
            <a:ext cx="0" cy="729962"/>
          </a:xfrm>
          <a:prstGeom prst="straightConnector1">
            <a:avLst/>
          </a:prstGeom>
          <a:ln>
            <a:solidFill>
              <a:schemeClr val="tx1"/>
            </a:solidFill>
            <a:prstDash val="dot"/>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flipH="1" flipV="1">
            <a:off x="6861193" y="3051244"/>
            <a:ext cx="496342" cy="335784"/>
          </a:xfrm>
          <a:prstGeom prst="straightConnector1">
            <a:avLst/>
          </a:prstGeom>
          <a:ln>
            <a:solidFill>
              <a:schemeClr val="tx1"/>
            </a:solidFill>
            <a:prstDash val="dot"/>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flipH="1" flipV="1">
            <a:off x="5400482" y="3387029"/>
            <a:ext cx="395038" cy="729962"/>
          </a:xfrm>
          <a:prstGeom prst="straightConnector1">
            <a:avLst/>
          </a:prstGeom>
          <a:ln>
            <a:solidFill>
              <a:schemeClr val="tx1"/>
            </a:solidFill>
            <a:prstDash val="dot"/>
            <a:tailEnd type="arrow"/>
          </a:ln>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flipH="1" flipV="1">
            <a:off x="335762" y="2918962"/>
            <a:ext cx="14598" cy="2584957"/>
          </a:xfrm>
          <a:prstGeom prst="line">
            <a:avLst/>
          </a:prstGeom>
          <a:ln>
            <a:solidFill>
              <a:schemeClr val="tx1"/>
            </a:solidFill>
            <a:prstDash val="dot"/>
          </a:ln>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flipH="1">
            <a:off x="350359" y="2034821"/>
            <a:ext cx="1" cy="374056"/>
          </a:xfrm>
          <a:prstGeom prst="line">
            <a:avLst/>
          </a:prstGeom>
          <a:ln>
            <a:solidFill>
              <a:schemeClr val="tx1"/>
            </a:solidFill>
            <a:prstDash val="dot"/>
          </a:ln>
        </p:spPr>
        <p:style>
          <a:lnRef idx="2">
            <a:schemeClr val="accent1"/>
          </a:lnRef>
          <a:fillRef idx="0">
            <a:schemeClr val="accent1"/>
          </a:fillRef>
          <a:effectRef idx="1">
            <a:schemeClr val="accent1"/>
          </a:effectRef>
          <a:fontRef idx="minor">
            <a:schemeClr val="tx1"/>
          </a:fontRef>
        </p:style>
      </p:cxnSp>
      <p:cxnSp>
        <p:nvCxnSpPr>
          <p:cNvPr id="56" name="Straight Arrow Connector 55"/>
          <p:cNvCxnSpPr/>
          <p:nvPr/>
        </p:nvCxnSpPr>
        <p:spPr>
          <a:xfrm>
            <a:off x="350360" y="2408877"/>
            <a:ext cx="540135" cy="0"/>
          </a:xfrm>
          <a:prstGeom prst="straightConnector1">
            <a:avLst/>
          </a:prstGeom>
          <a:ln>
            <a:solidFill>
              <a:schemeClr val="tx1"/>
            </a:solidFill>
            <a:prstDash val="dot"/>
            <a:tailEnd type="arrow"/>
          </a:ln>
        </p:spPr>
        <p:style>
          <a:lnRef idx="2">
            <a:schemeClr val="accent1"/>
          </a:lnRef>
          <a:fillRef idx="0">
            <a:schemeClr val="accent1"/>
          </a:fillRef>
          <a:effectRef idx="1">
            <a:schemeClr val="accent1"/>
          </a:effectRef>
          <a:fontRef idx="minor">
            <a:schemeClr val="tx1"/>
          </a:fontRef>
        </p:style>
      </p:cxnSp>
      <p:sp>
        <p:nvSpPr>
          <p:cNvPr id="18459" name="Rectangle 18458"/>
          <p:cNvSpPr/>
          <p:nvPr/>
        </p:nvSpPr>
        <p:spPr>
          <a:xfrm>
            <a:off x="248171" y="1610997"/>
            <a:ext cx="1912375" cy="423824"/>
          </a:xfrm>
          <a:prstGeom prst="rect">
            <a:avLst/>
          </a:prstGeom>
          <a:solidFill>
            <a:schemeClr val="tx2">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solidFill>
                  <a:schemeClr val="tx1"/>
                </a:solidFill>
              </a:rPr>
              <a:t>1. Author</a:t>
            </a:r>
            <a:endParaRPr lang="en-US" sz="2000" dirty="0"/>
          </a:p>
        </p:txBody>
      </p:sp>
      <p:sp>
        <p:nvSpPr>
          <p:cNvPr id="64" name="Rectangle 63"/>
          <p:cNvSpPr/>
          <p:nvPr/>
        </p:nvSpPr>
        <p:spPr>
          <a:xfrm>
            <a:off x="248171" y="5503919"/>
            <a:ext cx="1912375" cy="423824"/>
          </a:xfrm>
          <a:prstGeom prst="rect">
            <a:avLst/>
          </a:prstGeom>
          <a:solidFill>
            <a:schemeClr val="tx2">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solidFill>
                  <a:schemeClr val="tx1"/>
                </a:solidFill>
              </a:rPr>
              <a:t>2. Title</a:t>
            </a:r>
            <a:endParaRPr lang="en-US" sz="2000" dirty="0"/>
          </a:p>
        </p:txBody>
      </p:sp>
      <p:sp>
        <p:nvSpPr>
          <p:cNvPr id="65" name="Rectangle 64"/>
          <p:cNvSpPr/>
          <p:nvPr/>
        </p:nvSpPr>
        <p:spPr>
          <a:xfrm>
            <a:off x="6517190" y="3387028"/>
            <a:ext cx="2169610" cy="715364"/>
          </a:xfrm>
          <a:prstGeom prst="rect">
            <a:avLst/>
          </a:prstGeom>
          <a:solidFill>
            <a:schemeClr val="tx2">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solidFill>
                  <a:schemeClr val="tx1"/>
                </a:solidFill>
              </a:rPr>
              <a:t>3. Location of Publication</a:t>
            </a:r>
            <a:endParaRPr lang="en-US" sz="2000" dirty="0"/>
          </a:p>
        </p:txBody>
      </p:sp>
      <p:sp>
        <p:nvSpPr>
          <p:cNvPr id="66" name="Rectangle 65"/>
          <p:cNvSpPr/>
          <p:nvPr/>
        </p:nvSpPr>
        <p:spPr>
          <a:xfrm>
            <a:off x="744512" y="4219552"/>
            <a:ext cx="2169610" cy="715364"/>
          </a:xfrm>
          <a:prstGeom prst="rect">
            <a:avLst/>
          </a:prstGeom>
          <a:solidFill>
            <a:schemeClr val="tx2">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solidFill>
                  <a:schemeClr val="tx1"/>
                </a:solidFill>
              </a:rPr>
              <a:t>4. Company that published the book</a:t>
            </a:r>
            <a:endParaRPr lang="en-US" sz="2000" dirty="0"/>
          </a:p>
        </p:txBody>
      </p:sp>
      <p:sp>
        <p:nvSpPr>
          <p:cNvPr id="67" name="Rectangle 66"/>
          <p:cNvSpPr/>
          <p:nvPr/>
        </p:nvSpPr>
        <p:spPr>
          <a:xfrm>
            <a:off x="3230872" y="4219552"/>
            <a:ext cx="2169610" cy="715364"/>
          </a:xfrm>
          <a:prstGeom prst="rect">
            <a:avLst/>
          </a:prstGeom>
          <a:solidFill>
            <a:schemeClr val="tx2">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solidFill>
                  <a:schemeClr val="tx1"/>
                </a:solidFill>
              </a:rPr>
              <a:t>5. Date book was published</a:t>
            </a:r>
            <a:endParaRPr lang="en-US" sz="2000" dirty="0"/>
          </a:p>
        </p:txBody>
      </p:sp>
      <p:sp>
        <p:nvSpPr>
          <p:cNvPr id="68" name="Rectangle 67"/>
          <p:cNvSpPr/>
          <p:nvPr/>
        </p:nvSpPr>
        <p:spPr>
          <a:xfrm>
            <a:off x="5675142" y="4224923"/>
            <a:ext cx="2169610" cy="715364"/>
          </a:xfrm>
          <a:prstGeom prst="rect">
            <a:avLst/>
          </a:prstGeom>
          <a:solidFill>
            <a:schemeClr val="tx2">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solidFill>
                  <a:schemeClr val="tx1"/>
                </a:solidFill>
              </a:rPr>
              <a:t>6. Medium. Book is “print” medium.</a:t>
            </a:r>
            <a:endParaRPr lang="en-US" sz="2000" dirty="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5-01-06 at 3.00.48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71500"/>
            <a:ext cx="9144000" cy="5715000"/>
          </a:xfrm>
          <a:prstGeom prst="rect">
            <a:avLst/>
          </a:prstGeom>
        </p:spPr>
      </p:pic>
      <p:sp>
        <p:nvSpPr>
          <p:cNvPr id="3" name="Rectangle 2"/>
          <p:cNvSpPr/>
          <p:nvPr/>
        </p:nvSpPr>
        <p:spPr>
          <a:xfrm>
            <a:off x="458264" y="2632332"/>
            <a:ext cx="1322418" cy="423824"/>
          </a:xfrm>
          <a:prstGeom prst="rect">
            <a:avLst/>
          </a:prstGeom>
          <a:solidFill>
            <a:schemeClr val="tx2">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solidFill>
                  <a:schemeClr val="tx1"/>
                </a:solidFill>
              </a:rPr>
              <a:t>1. Author</a:t>
            </a:r>
            <a:endParaRPr lang="en-US" sz="2000" dirty="0"/>
          </a:p>
        </p:txBody>
      </p:sp>
      <p:cxnSp>
        <p:nvCxnSpPr>
          <p:cNvPr id="4" name="Straight Arrow Connector 3"/>
          <p:cNvCxnSpPr/>
          <p:nvPr/>
        </p:nvCxnSpPr>
        <p:spPr>
          <a:xfrm>
            <a:off x="1821792" y="2815217"/>
            <a:ext cx="495714"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7" name="Rectangle 6"/>
          <p:cNvSpPr/>
          <p:nvPr/>
        </p:nvSpPr>
        <p:spPr>
          <a:xfrm>
            <a:off x="301144" y="3291027"/>
            <a:ext cx="1296233" cy="423824"/>
          </a:xfrm>
          <a:prstGeom prst="rect">
            <a:avLst/>
          </a:prstGeom>
          <a:solidFill>
            <a:schemeClr val="tx2">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solidFill>
                  <a:schemeClr val="tx1"/>
                </a:solidFill>
              </a:rPr>
              <a:t>2. Title</a:t>
            </a:r>
            <a:endParaRPr lang="en-US" sz="2000" dirty="0"/>
          </a:p>
        </p:txBody>
      </p:sp>
      <p:cxnSp>
        <p:nvCxnSpPr>
          <p:cNvPr id="8" name="Straight Arrow Connector 7"/>
          <p:cNvCxnSpPr>
            <a:stCxn id="7" idx="3"/>
          </p:cNvCxnSpPr>
          <p:nvPr/>
        </p:nvCxnSpPr>
        <p:spPr>
          <a:xfrm>
            <a:off x="1597377" y="3502939"/>
            <a:ext cx="576103"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2" name="Rectangle 11"/>
          <p:cNvSpPr/>
          <p:nvPr/>
        </p:nvSpPr>
        <p:spPr>
          <a:xfrm>
            <a:off x="4347580" y="4002447"/>
            <a:ext cx="4078790" cy="344772"/>
          </a:xfrm>
          <a:prstGeom prst="rect">
            <a:avLst/>
          </a:prstGeom>
          <a:solidFill>
            <a:schemeClr val="tx2">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solidFill>
                  <a:schemeClr val="tx1"/>
                </a:solidFill>
              </a:rPr>
              <a:t>3. Location of </a:t>
            </a:r>
            <a:r>
              <a:rPr lang="en-US" sz="2000" dirty="0">
                <a:solidFill>
                  <a:schemeClr val="tx1"/>
                </a:solidFill>
              </a:rPr>
              <a:t>p</a:t>
            </a:r>
            <a:r>
              <a:rPr lang="en-US" sz="2000" dirty="0" smtClean="0">
                <a:solidFill>
                  <a:schemeClr val="tx1"/>
                </a:solidFill>
              </a:rPr>
              <a:t>ublication company</a:t>
            </a:r>
            <a:endParaRPr lang="en-US" sz="2000" dirty="0"/>
          </a:p>
        </p:txBody>
      </p:sp>
      <p:cxnSp>
        <p:nvCxnSpPr>
          <p:cNvPr id="13" name="Straight Arrow Connector 12"/>
          <p:cNvCxnSpPr>
            <a:stCxn id="12" idx="1"/>
          </p:cNvCxnSpPr>
          <p:nvPr/>
        </p:nvCxnSpPr>
        <p:spPr>
          <a:xfrm flipH="1">
            <a:off x="4032722" y="4174833"/>
            <a:ext cx="314858" cy="15258"/>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6" name="Rectangle 15"/>
          <p:cNvSpPr/>
          <p:nvPr/>
        </p:nvSpPr>
        <p:spPr>
          <a:xfrm>
            <a:off x="3325685" y="4368496"/>
            <a:ext cx="4320773" cy="410825"/>
          </a:xfrm>
          <a:prstGeom prst="rect">
            <a:avLst/>
          </a:prstGeom>
          <a:solidFill>
            <a:schemeClr val="tx2">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solidFill>
                  <a:schemeClr val="tx1"/>
                </a:solidFill>
              </a:rPr>
              <a:t>4. Company that published the book</a:t>
            </a:r>
            <a:endParaRPr lang="en-US" sz="2000" dirty="0"/>
          </a:p>
        </p:txBody>
      </p:sp>
      <p:cxnSp>
        <p:nvCxnSpPr>
          <p:cNvPr id="17" name="Straight Arrow Connector 16"/>
          <p:cNvCxnSpPr>
            <a:stCxn id="16" idx="1"/>
          </p:cNvCxnSpPr>
          <p:nvPr/>
        </p:nvCxnSpPr>
        <p:spPr>
          <a:xfrm flipH="1" flipV="1">
            <a:off x="2448438" y="4174833"/>
            <a:ext cx="877247" cy="399076"/>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0" name="Rectangle 19"/>
          <p:cNvSpPr/>
          <p:nvPr/>
        </p:nvSpPr>
        <p:spPr>
          <a:xfrm>
            <a:off x="301144" y="4085395"/>
            <a:ext cx="1542964" cy="776874"/>
          </a:xfrm>
          <a:prstGeom prst="rect">
            <a:avLst/>
          </a:prstGeom>
          <a:solidFill>
            <a:schemeClr val="tx2">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solidFill>
                  <a:schemeClr val="tx1"/>
                </a:solidFill>
              </a:rPr>
              <a:t>5. Date book  published</a:t>
            </a:r>
            <a:endParaRPr lang="en-US" sz="2000" dirty="0"/>
          </a:p>
        </p:txBody>
      </p:sp>
      <p:cxnSp>
        <p:nvCxnSpPr>
          <p:cNvPr id="21" name="Straight Arrow Connector 20"/>
          <p:cNvCxnSpPr>
            <a:stCxn id="20" idx="3"/>
          </p:cNvCxnSpPr>
          <p:nvPr/>
        </p:nvCxnSpPr>
        <p:spPr>
          <a:xfrm>
            <a:off x="1844108" y="4473832"/>
            <a:ext cx="329372"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6" name="Rectangle 25"/>
          <p:cNvSpPr/>
          <p:nvPr/>
        </p:nvSpPr>
        <p:spPr>
          <a:xfrm>
            <a:off x="3505531" y="1422800"/>
            <a:ext cx="4428980" cy="449647"/>
          </a:xfrm>
          <a:prstGeom prst="rect">
            <a:avLst/>
          </a:prstGeom>
          <a:solidFill>
            <a:schemeClr val="tx2">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solidFill>
                  <a:schemeClr val="tx1"/>
                </a:solidFill>
              </a:rPr>
              <a:t>6. Medium. Book is “print” medium.</a:t>
            </a:r>
            <a:endParaRPr lang="en-US" sz="2000" dirty="0"/>
          </a:p>
        </p:txBody>
      </p:sp>
      <p:cxnSp>
        <p:nvCxnSpPr>
          <p:cNvPr id="27" name="Straight Arrow Connector 26"/>
          <p:cNvCxnSpPr>
            <a:stCxn id="26" idx="1"/>
          </p:cNvCxnSpPr>
          <p:nvPr/>
        </p:nvCxnSpPr>
        <p:spPr>
          <a:xfrm flipH="1">
            <a:off x="2469906" y="1647624"/>
            <a:ext cx="1035625" cy="224823"/>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2173480" y="109835"/>
            <a:ext cx="5288627" cy="461665"/>
          </a:xfrm>
          <a:prstGeom prst="rect">
            <a:avLst/>
          </a:prstGeom>
          <a:noFill/>
        </p:spPr>
        <p:txBody>
          <a:bodyPr wrap="none" rtlCol="0">
            <a:spAutoFit/>
          </a:bodyPr>
          <a:lstStyle/>
          <a:p>
            <a:r>
              <a:rPr lang="en-US" sz="2400" dirty="0" smtClean="0">
                <a:latin typeface="Times New Roman"/>
                <a:cs typeface="Times New Roman"/>
              </a:rPr>
              <a:t>NOODLE TOOLS DATA </a:t>
            </a:r>
            <a:r>
              <a:rPr lang="en-US" sz="2400" dirty="0" err="1" smtClean="0">
                <a:latin typeface="Times New Roman"/>
                <a:cs typeface="Times New Roman"/>
              </a:rPr>
              <a:t>ENTRY_Book</a:t>
            </a:r>
            <a:endParaRPr lang="en-US" sz="2400" dirty="0">
              <a:latin typeface="Times New Roman"/>
              <a:cs typeface="Times New Roman"/>
            </a:endParaRPr>
          </a:p>
        </p:txBody>
      </p:sp>
      <p:sp>
        <p:nvSpPr>
          <p:cNvPr id="18" name="Rectangle 17"/>
          <p:cNvSpPr/>
          <p:nvPr/>
        </p:nvSpPr>
        <p:spPr>
          <a:xfrm>
            <a:off x="1092304" y="5620808"/>
            <a:ext cx="6842207" cy="453529"/>
          </a:xfrm>
          <a:prstGeom prst="rect">
            <a:avLst/>
          </a:prstGeom>
          <a:solidFill>
            <a:schemeClr val="bg1"/>
          </a:solid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Print out this page and have it by your side when making entries.</a:t>
            </a:r>
            <a:endParaRPr lang="en-US" dirty="0">
              <a:solidFill>
                <a:schemeClr val="tx1"/>
              </a:solidFill>
            </a:endParaRPr>
          </a:p>
        </p:txBody>
      </p:sp>
    </p:spTree>
    <p:extLst>
      <p:ext uri="{BB962C8B-B14F-4D97-AF65-F5344CB8AC3E}">
        <p14:creationId xmlns:p14="http://schemas.microsoft.com/office/powerpoint/2010/main" val="11218061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5-01-07 at 11.50.52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71500"/>
            <a:ext cx="9144000" cy="5715000"/>
          </a:xfrm>
          <a:prstGeom prst="rect">
            <a:avLst/>
          </a:prstGeom>
        </p:spPr>
      </p:pic>
      <p:sp>
        <p:nvSpPr>
          <p:cNvPr id="5" name="Rectangle 4"/>
          <p:cNvSpPr/>
          <p:nvPr/>
        </p:nvSpPr>
        <p:spPr>
          <a:xfrm>
            <a:off x="277791" y="1645661"/>
            <a:ext cx="8360229" cy="56371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Times New Roman"/>
                <a:cs typeface="Times New Roman"/>
              </a:rPr>
              <a:t>How do I move all my information from my outline to my actual research paper? </a:t>
            </a:r>
            <a:endParaRPr lang="en-US" dirty="0">
              <a:solidFill>
                <a:schemeClr val="tx1"/>
              </a:solidFill>
              <a:latin typeface="Times New Roman"/>
              <a:cs typeface="Times New Roman"/>
            </a:endParaRPr>
          </a:p>
        </p:txBody>
      </p:sp>
      <p:cxnSp>
        <p:nvCxnSpPr>
          <p:cNvPr id="7" name="Straight Arrow Connector 6"/>
          <p:cNvCxnSpPr/>
          <p:nvPr/>
        </p:nvCxnSpPr>
        <p:spPr>
          <a:xfrm>
            <a:off x="8138079" y="1956652"/>
            <a:ext cx="0" cy="829309"/>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3426107" y="0"/>
            <a:ext cx="1569435" cy="646331"/>
          </a:xfrm>
          <a:prstGeom prst="rect">
            <a:avLst/>
          </a:prstGeom>
          <a:noFill/>
        </p:spPr>
        <p:txBody>
          <a:bodyPr wrap="none" rtlCol="0">
            <a:spAutoFit/>
          </a:bodyPr>
          <a:lstStyle/>
          <a:p>
            <a:r>
              <a:rPr lang="en-US" sz="3600" dirty="0" smtClean="0">
                <a:latin typeface="Times New Roman"/>
                <a:cs typeface="Times New Roman"/>
              </a:rPr>
              <a:t>Outline</a:t>
            </a:r>
            <a:endParaRPr lang="en-US" sz="3600" dirty="0">
              <a:latin typeface="Times New Roman"/>
              <a:cs typeface="Times New Roman"/>
            </a:endParaRPr>
          </a:p>
        </p:txBody>
      </p:sp>
      <p:sp>
        <p:nvSpPr>
          <p:cNvPr id="13" name="Rectangle 12"/>
          <p:cNvSpPr/>
          <p:nvPr/>
        </p:nvSpPr>
        <p:spPr>
          <a:xfrm>
            <a:off x="1661271" y="4438388"/>
            <a:ext cx="5064308" cy="56371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Times New Roman"/>
                <a:cs typeface="Times New Roman"/>
              </a:rPr>
              <a:t>This is the first step of the “RTF transfer.”</a:t>
            </a:r>
            <a:endParaRPr lang="en-US" dirty="0">
              <a:solidFill>
                <a:schemeClr val="tx1"/>
              </a:solidFill>
              <a:latin typeface="Times New Roman"/>
              <a:cs typeface="Times New Roman"/>
            </a:endParaRPr>
          </a:p>
        </p:txBody>
      </p:sp>
    </p:spTree>
    <p:extLst>
      <p:ext uri="{BB962C8B-B14F-4D97-AF65-F5344CB8AC3E}">
        <p14:creationId xmlns:p14="http://schemas.microsoft.com/office/powerpoint/2010/main" val="222192702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5-01-07 at 1.23.52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71500"/>
            <a:ext cx="9144000" cy="5715000"/>
          </a:xfrm>
          <a:prstGeom prst="rect">
            <a:avLst/>
          </a:prstGeom>
        </p:spPr>
      </p:pic>
      <p:cxnSp>
        <p:nvCxnSpPr>
          <p:cNvPr id="3" name="Straight Arrow Connector 2"/>
          <p:cNvCxnSpPr/>
          <p:nvPr/>
        </p:nvCxnSpPr>
        <p:spPr>
          <a:xfrm flipV="1">
            <a:off x="2112272" y="3952178"/>
            <a:ext cx="1658717" cy="1101427"/>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7" name="Rectangle 6"/>
          <p:cNvSpPr/>
          <p:nvPr/>
        </p:nvSpPr>
        <p:spPr>
          <a:xfrm>
            <a:off x="277791" y="4771747"/>
            <a:ext cx="2119573" cy="56371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Times New Roman"/>
                <a:cs typeface="Times New Roman"/>
              </a:rPr>
              <a:t>Click this last one.</a:t>
            </a:r>
            <a:endParaRPr lang="en-US" dirty="0">
              <a:solidFill>
                <a:schemeClr val="tx1"/>
              </a:solidFill>
              <a:latin typeface="Times New Roman"/>
              <a:cs typeface="Times New Roman"/>
            </a:endParaRPr>
          </a:p>
        </p:txBody>
      </p:sp>
      <p:sp>
        <p:nvSpPr>
          <p:cNvPr id="8" name="Rectangle 7"/>
          <p:cNvSpPr/>
          <p:nvPr/>
        </p:nvSpPr>
        <p:spPr>
          <a:xfrm>
            <a:off x="3669873" y="4485124"/>
            <a:ext cx="5111283" cy="113696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Times New Roman"/>
                <a:cs typeface="Times New Roman"/>
              </a:rPr>
              <a:t>“RTF” means “rich text format.” This is a simple format from which you can copy and paste easily into Google docs or Microsoft Word.</a:t>
            </a:r>
            <a:endParaRPr lang="en-US" dirty="0">
              <a:solidFill>
                <a:schemeClr val="tx1"/>
              </a:solidFill>
              <a:latin typeface="Times New Roman"/>
              <a:cs typeface="Times New Roman"/>
            </a:endParaRPr>
          </a:p>
        </p:txBody>
      </p:sp>
    </p:spTree>
    <p:extLst>
      <p:ext uri="{BB962C8B-B14F-4D97-AF65-F5344CB8AC3E}">
        <p14:creationId xmlns:p14="http://schemas.microsoft.com/office/powerpoint/2010/main" val="52809723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5-01-07 at 1.24.10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84458"/>
            <a:ext cx="9144000" cy="5715000"/>
          </a:xfrm>
          <a:prstGeom prst="rect">
            <a:avLst/>
          </a:prstGeom>
        </p:spPr>
      </p:pic>
      <p:sp>
        <p:nvSpPr>
          <p:cNvPr id="3" name="Rectangle 2"/>
          <p:cNvSpPr/>
          <p:nvPr/>
        </p:nvSpPr>
        <p:spPr>
          <a:xfrm>
            <a:off x="1742127" y="4681041"/>
            <a:ext cx="2119573" cy="56371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Times New Roman"/>
                <a:cs typeface="Times New Roman"/>
              </a:rPr>
              <a:t>Click “submit.”</a:t>
            </a:r>
            <a:endParaRPr lang="en-US" dirty="0">
              <a:solidFill>
                <a:schemeClr val="tx1"/>
              </a:solidFill>
              <a:latin typeface="Times New Roman"/>
              <a:cs typeface="Times New Roman"/>
            </a:endParaRPr>
          </a:p>
        </p:txBody>
      </p:sp>
    </p:spTree>
    <p:extLst>
      <p:ext uri="{BB962C8B-B14F-4D97-AF65-F5344CB8AC3E}">
        <p14:creationId xmlns:p14="http://schemas.microsoft.com/office/powerpoint/2010/main" val="535229498"/>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5-01-07 at 1.24.39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71500"/>
            <a:ext cx="9144000" cy="5715000"/>
          </a:xfrm>
          <a:prstGeom prst="rect">
            <a:avLst/>
          </a:prstGeom>
        </p:spPr>
      </p:pic>
      <p:sp>
        <p:nvSpPr>
          <p:cNvPr id="3" name="Rectangle 2"/>
          <p:cNvSpPr/>
          <p:nvPr/>
        </p:nvSpPr>
        <p:spPr>
          <a:xfrm>
            <a:off x="5746373" y="2594810"/>
            <a:ext cx="2119573" cy="156469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Times New Roman"/>
                <a:cs typeface="Times New Roman"/>
              </a:rPr>
              <a:t>Copy and paste this text into your Google doc or Microsoft Word doc.</a:t>
            </a:r>
            <a:endParaRPr lang="en-US" dirty="0">
              <a:solidFill>
                <a:schemeClr val="tx1"/>
              </a:solidFill>
              <a:latin typeface="Times New Roman"/>
              <a:cs typeface="Times New Roman"/>
            </a:endParaRPr>
          </a:p>
        </p:txBody>
      </p:sp>
    </p:spTree>
    <p:extLst>
      <p:ext uri="{BB962C8B-B14F-4D97-AF65-F5344CB8AC3E}">
        <p14:creationId xmlns:p14="http://schemas.microsoft.com/office/powerpoint/2010/main" val="1457660870"/>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5-01-07 at 1.25.09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71500"/>
            <a:ext cx="9144000" cy="5715000"/>
          </a:xfrm>
          <a:prstGeom prst="rect">
            <a:avLst/>
          </a:prstGeom>
        </p:spPr>
      </p:pic>
      <p:sp>
        <p:nvSpPr>
          <p:cNvPr id="3" name="Rectangle 2"/>
          <p:cNvSpPr/>
          <p:nvPr/>
        </p:nvSpPr>
        <p:spPr>
          <a:xfrm>
            <a:off x="1814221" y="1506341"/>
            <a:ext cx="6557115" cy="57989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Times New Roman"/>
                <a:cs typeface="Times New Roman"/>
              </a:rPr>
              <a:t>How do I put all my Works Cited (“Bibliography”) entries into my research paper?</a:t>
            </a:r>
            <a:endParaRPr lang="en-US" dirty="0">
              <a:solidFill>
                <a:schemeClr val="tx1"/>
              </a:solidFill>
              <a:latin typeface="Times New Roman"/>
              <a:cs typeface="Times New Roman"/>
            </a:endParaRPr>
          </a:p>
        </p:txBody>
      </p:sp>
      <p:cxnSp>
        <p:nvCxnSpPr>
          <p:cNvPr id="4" name="Straight Arrow Connector 3"/>
          <p:cNvCxnSpPr/>
          <p:nvPr/>
        </p:nvCxnSpPr>
        <p:spPr>
          <a:xfrm flipH="1">
            <a:off x="881194" y="1956652"/>
            <a:ext cx="933027" cy="673814"/>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7179028"/>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Shot 2015-01-07 at 1.25.34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75164"/>
            <a:ext cx="9144000" cy="5715000"/>
          </a:xfrm>
          <a:prstGeom prst="rect">
            <a:avLst/>
          </a:prstGeom>
        </p:spPr>
      </p:pic>
      <p:sp>
        <p:nvSpPr>
          <p:cNvPr id="4" name="Rectangle 3"/>
          <p:cNvSpPr/>
          <p:nvPr/>
        </p:nvSpPr>
        <p:spPr>
          <a:xfrm>
            <a:off x="5572251" y="2309735"/>
            <a:ext cx="1891974" cy="57989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Times New Roman"/>
                <a:cs typeface="Times New Roman"/>
              </a:rPr>
              <a:t>Copy and paste.</a:t>
            </a:r>
            <a:endParaRPr lang="en-US" dirty="0">
              <a:solidFill>
                <a:schemeClr val="tx1"/>
              </a:solidFill>
              <a:latin typeface="Times New Roman"/>
              <a:cs typeface="Times New Roman"/>
            </a:endParaRPr>
          </a:p>
        </p:txBody>
      </p:sp>
    </p:spTree>
    <p:extLst>
      <p:ext uri="{BB962C8B-B14F-4D97-AF65-F5344CB8AC3E}">
        <p14:creationId xmlns:p14="http://schemas.microsoft.com/office/powerpoint/2010/main" val="3441546944"/>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3026" y="309614"/>
            <a:ext cx="3996403" cy="67375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600" dirty="0" smtClean="0">
                <a:solidFill>
                  <a:schemeClr val="tx1"/>
                </a:solidFill>
                <a:latin typeface="Times New Roman"/>
                <a:cs typeface="Times New Roman"/>
              </a:rPr>
              <a:t>In-text citations:</a:t>
            </a:r>
            <a:endParaRPr lang="en-US" dirty="0">
              <a:solidFill>
                <a:schemeClr val="tx1"/>
              </a:solidFill>
              <a:latin typeface="Times New Roman"/>
              <a:cs typeface="Times New Roman"/>
            </a:endParaRPr>
          </a:p>
        </p:txBody>
      </p:sp>
      <p:sp>
        <p:nvSpPr>
          <p:cNvPr id="3" name="Rectangle 2"/>
          <p:cNvSpPr/>
          <p:nvPr/>
        </p:nvSpPr>
        <p:spPr>
          <a:xfrm>
            <a:off x="505790" y="1280895"/>
            <a:ext cx="4178618" cy="1784432"/>
          </a:xfrm>
          <a:prstGeom prst="rect">
            <a:avLst/>
          </a:prstGeom>
          <a:solidFill>
            <a:srgbClr val="FFFF00"/>
          </a:solidFill>
          <a:ln w="76200" cmpd="sng"/>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600" dirty="0" smtClean="0">
                <a:solidFill>
                  <a:schemeClr val="tx1"/>
                </a:solidFill>
                <a:latin typeface="Times New Roman"/>
                <a:cs typeface="Times New Roman"/>
              </a:rPr>
              <a:t>Last name of author.</a:t>
            </a:r>
          </a:p>
          <a:p>
            <a:pPr algn="ctr"/>
            <a:r>
              <a:rPr lang="en-US" sz="3600" i="1" dirty="0" smtClean="0">
                <a:solidFill>
                  <a:schemeClr val="tx1"/>
                </a:solidFill>
                <a:latin typeface="Times New Roman"/>
                <a:cs typeface="Times New Roman"/>
              </a:rPr>
              <a:t>Always</a:t>
            </a:r>
            <a:r>
              <a:rPr lang="en-US" sz="3600" dirty="0" smtClean="0">
                <a:solidFill>
                  <a:schemeClr val="tx1"/>
                </a:solidFill>
                <a:latin typeface="Times New Roman"/>
                <a:cs typeface="Times New Roman"/>
              </a:rPr>
              <a:t> the preferred in-text citation.</a:t>
            </a:r>
            <a:endParaRPr lang="en-US" dirty="0">
              <a:solidFill>
                <a:schemeClr val="tx1"/>
              </a:solidFill>
              <a:latin typeface="Times New Roman"/>
              <a:cs typeface="Times New Roman"/>
            </a:endParaRPr>
          </a:p>
        </p:txBody>
      </p:sp>
      <p:sp>
        <p:nvSpPr>
          <p:cNvPr id="4" name="Rectangle 3"/>
          <p:cNvSpPr/>
          <p:nvPr/>
        </p:nvSpPr>
        <p:spPr>
          <a:xfrm>
            <a:off x="5435059" y="3816948"/>
            <a:ext cx="2636899" cy="12549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600" dirty="0" smtClean="0">
                <a:solidFill>
                  <a:schemeClr val="tx1"/>
                </a:solidFill>
                <a:latin typeface="Times New Roman"/>
                <a:cs typeface="Times New Roman"/>
              </a:rPr>
              <a:t>“Title”</a:t>
            </a:r>
            <a:endParaRPr lang="en-US" dirty="0">
              <a:solidFill>
                <a:schemeClr val="tx1"/>
              </a:solidFill>
              <a:latin typeface="Times New Roman"/>
              <a:cs typeface="Times New Roman"/>
            </a:endParaRPr>
          </a:p>
        </p:txBody>
      </p:sp>
      <p:sp>
        <p:nvSpPr>
          <p:cNvPr id="5" name="Rectangle 4"/>
          <p:cNvSpPr/>
          <p:nvPr/>
        </p:nvSpPr>
        <p:spPr>
          <a:xfrm>
            <a:off x="1461292" y="5342999"/>
            <a:ext cx="6466409" cy="1254991"/>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600" u="sng" dirty="0" smtClean="0">
                <a:solidFill>
                  <a:schemeClr val="tx1"/>
                </a:solidFill>
                <a:latin typeface="Times New Roman"/>
                <a:cs typeface="Times New Roman"/>
              </a:rPr>
              <a:t>NOTHING</a:t>
            </a:r>
            <a:r>
              <a:rPr lang="en-US" sz="3600" dirty="0" smtClean="0">
                <a:solidFill>
                  <a:schemeClr val="tx1"/>
                </a:solidFill>
                <a:latin typeface="Times New Roman"/>
                <a:cs typeface="Times New Roman"/>
              </a:rPr>
              <a:t> ELSE ALLOWED!</a:t>
            </a:r>
          </a:p>
        </p:txBody>
      </p:sp>
      <p:sp>
        <p:nvSpPr>
          <p:cNvPr id="6" name="Rectangle 5"/>
          <p:cNvSpPr/>
          <p:nvPr/>
        </p:nvSpPr>
        <p:spPr>
          <a:xfrm>
            <a:off x="5435059" y="2173111"/>
            <a:ext cx="1140719" cy="101505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600" dirty="0" smtClean="0">
                <a:solidFill>
                  <a:schemeClr val="tx1"/>
                </a:solidFill>
                <a:latin typeface="Times New Roman"/>
                <a:cs typeface="Times New Roman"/>
              </a:rPr>
              <a:t>OR</a:t>
            </a:r>
            <a:endParaRPr lang="en-US" dirty="0">
              <a:solidFill>
                <a:schemeClr val="tx1"/>
              </a:solidFill>
              <a:latin typeface="Times New Roman"/>
              <a:cs typeface="Times New Roman"/>
            </a:endParaRPr>
          </a:p>
        </p:txBody>
      </p:sp>
      <p:sp>
        <p:nvSpPr>
          <p:cNvPr id="7" name="Rectangle 6"/>
          <p:cNvSpPr/>
          <p:nvPr/>
        </p:nvSpPr>
        <p:spPr>
          <a:xfrm>
            <a:off x="7123368" y="2614114"/>
            <a:ext cx="1608666" cy="761617"/>
          </a:xfrm>
          <a:prstGeom prst="rect">
            <a:avLst/>
          </a:prstGeom>
          <a:solidFill>
            <a:schemeClr val="accent3">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chemeClr val="tx1"/>
                </a:solidFill>
                <a:latin typeface="Times New Roman"/>
                <a:cs typeface="Times New Roman"/>
              </a:rPr>
              <a:t>Quotation Marks</a:t>
            </a:r>
          </a:p>
        </p:txBody>
      </p:sp>
      <p:cxnSp>
        <p:nvCxnSpPr>
          <p:cNvPr id="8" name="Straight Arrow Connector 7"/>
          <p:cNvCxnSpPr/>
          <p:nvPr/>
        </p:nvCxnSpPr>
        <p:spPr>
          <a:xfrm flipH="1">
            <a:off x="6350000" y="3375731"/>
            <a:ext cx="1044223" cy="802155"/>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flipH="1">
            <a:off x="7394223" y="3375732"/>
            <a:ext cx="959555" cy="802154"/>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10474716"/>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Box 3"/>
          <p:cNvSpPr txBox="1">
            <a:spLocks noChangeArrowheads="1"/>
          </p:cNvSpPr>
          <p:nvPr/>
        </p:nvSpPr>
        <p:spPr bwMode="auto">
          <a:xfrm>
            <a:off x="520700" y="736600"/>
            <a:ext cx="8432800" cy="4093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800" b="1" dirty="0">
                <a:latin typeface="Times New Roman" charset="0"/>
                <a:cs typeface="Times New Roman" charset="0"/>
              </a:rPr>
              <a:t>Example of </a:t>
            </a:r>
            <a:r>
              <a:rPr lang="en-US" sz="2800" b="1" u="sng" dirty="0">
                <a:latin typeface="Times New Roman" charset="0"/>
                <a:cs typeface="Times New Roman" charset="0"/>
              </a:rPr>
              <a:t>book</a:t>
            </a:r>
            <a:r>
              <a:rPr lang="en-US" sz="2800" b="1" dirty="0">
                <a:latin typeface="Times New Roman" charset="0"/>
                <a:cs typeface="Times New Roman" charset="0"/>
              </a:rPr>
              <a:t> citation in the text of your paper:</a:t>
            </a:r>
            <a:endParaRPr lang="en-US" sz="2800" dirty="0">
              <a:latin typeface="Times New Roman" charset="0"/>
              <a:cs typeface="Times New Roman" charset="0"/>
            </a:endParaRPr>
          </a:p>
          <a:p>
            <a:pPr eaLnBrk="1" hangingPunct="1"/>
            <a:r>
              <a:rPr lang="en-US" sz="3600" b="1" dirty="0">
                <a:latin typeface="Times New Roman" charset="0"/>
                <a:cs typeface="Times New Roman" charset="0"/>
              </a:rPr>
              <a:t> </a:t>
            </a:r>
            <a:endParaRPr lang="en-US" sz="3600" dirty="0">
              <a:latin typeface="Times New Roman" charset="0"/>
              <a:cs typeface="Times New Roman" charset="0"/>
            </a:endParaRPr>
          </a:p>
          <a:p>
            <a:pPr eaLnBrk="1" hangingPunct="1"/>
            <a:r>
              <a:rPr lang="en-US" sz="2800" dirty="0">
                <a:latin typeface="Times New Roman" charset="0"/>
                <a:cs typeface="Times New Roman" charset="0"/>
              </a:rPr>
              <a:t>Example:</a:t>
            </a:r>
          </a:p>
          <a:p>
            <a:pPr eaLnBrk="1" hangingPunct="1"/>
            <a:r>
              <a:rPr lang="en-US" sz="2800" dirty="0">
                <a:latin typeface="Times New Roman" charset="0"/>
                <a:cs typeface="Times New Roman" charset="0"/>
              </a:rPr>
              <a:t>The earliest settlers in North America were influenced by natural resources and climate (Davidson and </a:t>
            </a:r>
            <a:r>
              <a:rPr lang="en-US" sz="2800" dirty="0" err="1">
                <a:latin typeface="Times New Roman" charset="0"/>
                <a:cs typeface="Times New Roman" charset="0"/>
              </a:rPr>
              <a:t>Stoff</a:t>
            </a:r>
            <a:r>
              <a:rPr lang="en-US" sz="2800" dirty="0">
                <a:latin typeface="Times New Roman" charset="0"/>
                <a:cs typeface="Times New Roman" charset="0"/>
              </a:rPr>
              <a:t> 14).</a:t>
            </a:r>
          </a:p>
          <a:p>
            <a:pPr eaLnBrk="1" hangingPunct="1"/>
            <a:r>
              <a:rPr lang="en-US" sz="2800" dirty="0">
                <a:latin typeface="Times New Roman" charset="0"/>
                <a:cs typeface="Times New Roman" charset="0"/>
              </a:rPr>
              <a:t> </a:t>
            </a:r>
          </a:p>
          <a:p>
            <a:pPr eaLnBrk="1" hangingPunct="1"/>
            <a:r>
              <a:rPr lang="en-US" sz="2800" dirty="0" smtClean="0">
                <a:latin typeface="Times New Roman" charset="0"/>
                <a:cs typeface="Times New Roman" charset="0"/>
              </a:rPr>
              <a:t>Give last </a:t>
            </a:r>
            <a:r>
              <a:rPr lang="en-US" sz="2800" dirty="0">
                <a:latin typeface="Times New Roman" charset="0"/>
                <a:cs typeface="Times New Roman" charset="0"/>
              </a:rPr>
              <a:t>name of </a:t>
            </a:r>
            <a:r>
              <a:rPr lang="en-US" sz="2800" u="sng" dirty="0" smtClean="0">
                <a:latin typeface="Times New Roman" charset="0"/>
                <a:cs typeface="Times New Roman" charset="0"/>
              </a:rPr>
              <a:t>author(s)</a:t>
            </a:r>
            <a:r>
              <a:rPr lang="en-US" sz="2800" dirty="0" smtClean="0">
                <a:latin typeface="Times New Roman" charset="0"/>
                <a:cs typeface="Times New Roman" charset="0"/>
              </a:rPr>
              <a:t> </a:t>
            </a:r>
            <a:r>
              <a:rPr lang="en-US" sz="2800" dirty="0">
                <a:latin typeface="Times New Roman" charset="0"/>
                <a:cs typeface="Times New Roman" charset="0"/>
              </a:rPr>
              <a:t>and the </a:t>
            </a:r>
            <a:r>
              <a:rPr lang="en-US" sz="2800" u="sng" dirty="0">
                <a:latin typeface="Times New Roman" charset="0"/>
                <a:cs typeface="Times New Roman" charset="0"/>
              </a:rPr>
              <a:t>page number</a:t>
            </a:r>
            <a:r>
              <a:rPr lang="en-US" sz="2800" dirty="0">
                <a:latin typeface="Times New Roman" charset="0"/>
                <a:cs typeface="Times New Roman" charset="0"/>
              </a:rPr>
              <a:t>. </a:t>
            </a:r>
          </a:p>
          <a:p>
            <a:pPr eaLnBrk="1" hangingPunct="1"/>
            <a:endParaRPr lang="en-US" sz="2800" dirty="0" smtClean="0">
              <a:latin typeface="Times New Roman" charset="0"/>
              <a:cs typeface="Times New Roman" charset="0"/>
            </a:endParaRPr>
          </a:p>
          <a:p>
            <a:pPr eaLnBrk="1" hangingPunct="1"/>
            <a:endParaRPr lang="en-US" sz="2800" dirty="0">
              <a:latin typeface="Calibri" charset="0"/>
            </a:endParaRPr>
          </a:p>
        </p:txBody>
      </p:sp>
      <p:cxnSp>
        <p:nvCxnSpPr>
          <p:cNvPr id="3" name="Straight Arrow Connector 2"/>
          <p:cNvCxnSpPr/>
          <p:nvPr/>
        </p:nvCxnSpPr>
        <p:spPr>
          <a:xfrm flipV="1">
            <a:off x="2552700" y="3060700"/>
            <a:ext cx="2590800" cy="444500"/>
          </a:xfrm>
          <a:prstGeom prst="straightConnector1">
            <a:avLst/>
          </a:prstGeom>
          <a:ln w="38100" cmpd="sng">
            <a:solidFill>
              <a:schemeClr val="tx1"/>
            </a:solidFill>
            <a:prstDash val="sysDash"/>
            <a:tailEnd type="arrow"/>
          </a:ln>
        </p:spPr>
        <p:style>
          <a:lnRef idx="2">
            <a:schemeClr val="accent1"/>
          </a:lnRef>
          <a:fillRef idx="0">
            <a:schemeClr val="accent1"/>
          </a:fillRef>
          <a:effectRef idx="1">
            <a:schemeClr val="accent1"/>
          </a:effectRef>
          <a:fontRef idx="minor">
            <a:schemeClr val="tx1"/>
          </a:fontRef>
        </p:style>
      </p:cxnSp>
      <p:cxnSp>
        <p:nvCxnSpPr>
          <p:cNvPr id="5" name="Straight Arrow Connector 4"/>
          <p:cNvCxnSpPr/>
          <p:nvPr/>
        </p:nvCxnSpPr>
        <p:spPr>
          <a:xfrm flipV="1">
            <a:off x="5981700" y="3060700"/>
            <a:ext cx="1917700" cy="584200"/>
          </a:xfrm>
          <a:prstGeom prst="straightConnector1">
            <a:avLst/>
          </a:prstGeom>
          <a:ln w="38100" cmpd="sng">
            <a:solidFill>
              <a:schemeClr val="tx1"/>
            </a:solidFill>
            <a:prstDash val="sysDash"/>
            <a:tailEnd type="arrow"/>
          </a:ln>
        </p:spPr>
        <p:style>
          <a:lnRef idx="2">
            <a:schemeClr val="accent1"/>
          </a:lnRef>
          <a:fillRef idx="0">
            <a:schemeClr val="accent1"/>
          </a:fillRef>
          <a:effectRef idx="1">
            <a:schemeClr val="accent1"/>
          </a:effectRef>
          <a:fontRef idx="minor">
            <a:schemeClr val="tx1"/>
          </a:fontRef>
        </p:style>
      </p:cxnSp>
      <p:sp>
        <p:nvSpPr>
          <p:cNvPr id="16388" name="TextBox 1"/>
          <p:cNvSpPr txBox="1">
            <a:spLocks noChangeArrowheads="1"/>
          </p:cNvSpPr>
          <p:nvPr/>
        </p:nvSpPr>
        <p:spPr bwMode="auto">
          <a:xfrm>
            <a:off x="7899400" y="4830029"/>
            <a:ext cx="105410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latin typeface="Times New Roman" charset="0"/>
                <a:cs typeface="Times New Roman" charset="0"/>
              </a:rPr>
              <a:t>Notice location of period </a:t>
            </a:r>
            <a:r>
              <a:rPr lang="en-US" sz="1800" i="1" dirty="0">
                <a:latin typeface="Times New Roman" charset="0"/>
                <a:cs typeface="Times New Roman" charset="0"/>
              </a:rPr>
              <a:t>after </a:t>
            </a:r>
            <a:r>
              <a:rPr lang="en-US" sz="1800" dirty="0">
                <a:latin typeface="Times New Roman" charset="0"/>
                <a:cs typeface="Times New Roman" charset="0"/>
              </a:rPr>
              <a:t>the citation.</a:t>
            </a:r>
          </a:p>
        </p:txBody>
      </p:sp>
      <p:cxnSp>
        <p:nvCxnSpPr>
          <p:cNvPr id="6" name="Straight Arrow Connector 5"/>
          <p:cNvCxnSpPr/>
          <p:nvPr/>
        </p:nvCxnSpPr>
        <p:spPr>
          <a:xfrm flipV="1">
            <a:off x="8318500" y="3060701"/>
            <a:ext cx="0" cy="1879599"/>
          </a:xfrm>
          <a:prstGeom prst="straightConnector1">
            <a:avLst/>
          </a:prstGeom>
          <a:ln w="38100" cmpd="sng">
            <a:solidFill>
              <a:schemeClr val="tx1"/>
            </a:solidFill>
            <a:prstDash val="sysDash"/>
            <a:tailEnd type="arrow"/>
          </a:ln>
        </p:spPr>
        <p:style>
          <a:lnRef idx="2">
            <a:schemeClr val="accent1"/>
          </a:lnRef>
          <a:fillRef idx="0">
            <a:schemeClr val="accent1"/>
          </a:fillRef>
          <a:effectRef idx="1">
            <a:schemeClr val="accent1"/>
          </a:effectRef>
          <a:fontRef idx="minor">
            <a:schemeClr val="tx1"/>
          </a:fontRef>
        </p:style>
      </p:cxnSp>
      <p:sp>
        <p:nvSpPr>
          <p:cNvPr id="16391" name="TextBox 1"/>
          <p:cNvSpPr txBox="1">
            <a:spLocks noChangeArrowheads="1"/>
          </p:cNvSpPr>
          <p:nvPr/>
        </p:nvSpPr>
        <p:spPr bwMode="auto">
          <a:xfrm>
            <a:off x="5435600" y="5153194"/>
            <a:ext cx="18669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latin typeface="Times New Roman" charset="0"/>
                <a:cs typeface="Times New Roman" charset="0"/>
              </a:rPr>
              <a:t>P</a:t>
            </a:r>
            <a:r>
              <a:rPr lang="en-US" sz="1800" dirty="0" smtClean="0">
                <a:latin typeface="Times New Roman" charset="0"/>
                <a:cs typeface="Times New Roman" charset="0"/>
              </a:rPr>
              <a:t>ut </a:t>
            </a:r>
            <a:r>
              <a:rPr lang="en-US" sz="1800" dirty="0">
                <a:latin typeface="Times New Roman" charset="0"/>
                <a:cs typeface="Times New Roman" charset="0"/>
              </a:rPr>
              <a:t>citation at </a:t>
            </a:r>
            <a:r>
              <a:rPr lang="en-US" sz="1800" i="1" dirty="0">
                <a:latin typeface="Times New Roman" charset="0"/>
                <a:cs typeface="Times New Roman" charset="0"/>
              </a:rPr>
              <a:t>end</a:t>
            </a:r>
            <a:r>
              <a:rPr lang="en-US" sz="1800" dirty="0">
                <a:latin typeface="Times New Roman" charset="0"/>
                <a:cs typeface="Times New Roman" charset="0"/>
              </a:rPr>
              <a:t> of the sentence.</a:t>
            </a:r>
          </a:p>
        </p:txBody>
      </p:sp>
    </p:spTree>
    <p:extLst>
      <p:ext uri="{BB962C8B-B14F-4D97-AF65-F5344CB8AC3E}">
        <p14:creationId xmlns:p14="http://schemas.microsoft.com/office/powerpoint/2010/main" val="203323802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hesis statement_noodl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71500"/>
            <a:ext cx="9144000" cy="5715000"/>
          </a:xfrm>
          <a:prstGeom prst="rect">
            <a:avLst/>
          </a:prstGeom>
        </p:spPr>
      </p:pic>
      <p:sp>
        <p:nvSpPr>
          <p:cNvPr id="5" name="Rectangle 4"/>
          <p:cNvSpPr/>
          <p:nvPr/>
        </p:nvSpPr>
        <p:spPr>
          <a:xfrm>
            <a:off x="4002586" y="2546815"/>
            <a:ext cx="4454114" cy="109455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Times New Roman"/>
                <a:cs typeface="Times New Roman"/>
              </a:rPr>
              <a:t>Enter research question and thesis statement. Your thesis statement is your argument. </a:t>
            </a:r>
            <a:endParaRPr lang="en-US" dirty="0">
              <a:solidFill>
                <a:schemeClr val="tx1"/>
              </a:solidFill>
              <a:latin typeface="Times New Roman"/>
              <a:cs typeface="Times New Roman"/>
            </a:endParaRPr>
          </a:p>
        </p:txBody>
      </p:sp>
      <p:cxnSp>
        <p:nvCxnSpPr>
          <p:cNvPr id="6" name="Straight Arrow Connector 5"/>
          <p:cNvCxnSpPr/>
          <p:nvPr/>
        </p:nvCxnSpPr>
        <p:spPr>
          <a:xfrm flipH="1">
            <a:off x="1177125" y="1734830"/>
            <a:ext cx="1068702" cy="1332102"/>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flipH="1" flipV="1">
            <a:off x="1177125" y="3423192"/>
            <a:ext cx="1765683" cy="1223674"/>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79975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extBox 1"/>
          <p:cNvSpPr txBox="1">
            <a:spLocks noChangeArrowheads="1"/>
          </p:cNvSpPr>
          <p:nvPr/>
        </p:nvSpPr>
        <p:spPr bwMode="auto">
          <a:xfrm>
            <a:off x="914400" y="609600"/>
            <a:ext cx="7848600" cy="5693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800" b="1" dirty="0">
                <a:latin typeface="Times New Roman" charset="0"/>
                <a:cs typeface="Times New Roman" charset="0"/>
              </a:rPr>
              <a:t>Example of </a:t>
            </a:r>
            <a:r>
              <a:rPr lang="en-US" sz="2800" b="1" u="sng" dirty="0">
                <a:latin typeface="Times New Roman" charset="0"/>
                <a:cs typeface="Times New Roman" charset="0"/>
              </a:rPr>
              <a:t>Web</a:t>
            </a:r>
            <a:r>
              <a:rPr lang="en-US" sz="2800" b="1" dirty="0">
                <a:latin typeface="Times New Roman" charset="0"/>
                <a:cs typeface="Times New Roman" charset="0"/>
              </a:rPr>
              <a:t> citation </a:t>
            </a:r>
            <a:r>
              <a:rPr lang="en-US" sz="2800" b="1" i="1" dirty="0">
                <a:latin typeface="Times New Roman" charset="0"/>
                <a:cs typeface="Times New Roman" charset="0"/>
              </a:rPr>
              <a:t>in the text </a:t>
            </a:r>
            <a:r>
              <a:rPr lang="en-US" sz="2800" b="1" dirty="0">
                <a:latin typeface="Times New Roman" charset="0"/>
                <a:cs typeface="Times New Roman" charset="0"/>
              </a:rPr>
              <a:t>of your paper:</a:t>
            </a:r>
            <a:endParaRPr lang="en-US" sz="2800" dirty="0">
              <a:latin typeface="Times New Roman" charset="0"/>
              <a:cs typeface="Times New Roman" charset="0"/>
            </a:endParaRPr>
          </a:p>
          <a:p>
            <a:pPr eaLnBrk="1" hangingPunct="1"/>
            <a:r>
              <a:rPr lang="en-US" sz="2800" b="1" dirty="0">
                <a:latin typeface="Times New Roman" charset="0"/>
                <a:cs typeface="Times New Roman" charset="0"/>
              </a:rPr>
              <a:t> </a:t>
            </a:r>
            <a:endParaRPr lang="en-US" sz="2800" dirty="0">
              <a:latin typeface="Times New Roman" charset="0"/>
              <a:cs typeface="Times New Roman" charset="0"/>
            </a:endParaRPr>
          </a:p>
          <a:p>
            <a:pPr eaLnBrk="1" hangingPunct="1"/>
            <a:r>
              <a:rPr lang="en-US" sz="2800" dirty="0">
                <a:latin typeface="Times New Roman" charset="0"/>
                <a:cs typeface="Times New Roman" charset="0"/>
              </a:rPr>
              <a:t>Lincoln issued the Emancipation Proclamation in January, 1863 (</a:t>
            </a:r>
            <a:r>
              <a:rPr lang="ja-JP" altLang="en-US" sz="2800" dirty="0">
                <a:latin typeface="Times New Roman" charset="0"/>
                <a:cs typeface="Times New Roman" charset="0"/>
              </a:rPr>
              <a:t>“</a:t>
            </a:r>
            <a:r>
              <a:rPr lang="en-US" altLang="ja-JP" sz="2800" dirty="0">
                <a:latin typeface="Times New Roman" charset="0"/>
                <a:cs typeface="Times New Roman" charset="0"/>
              </a:rPr>
              <a:t>Emancipation Proclamation</a:t>
            </a:r>
            <a:r>
              <a:rPr lang="ja-JP" altLang="en-US" sz="2800" dirty="0">
                <a:latin typeface="Times New Roman" charset="0"/>
                <a:cs typeface="Times New Roman" charset="0"/>
              </a:rPr>
              <a:t>”</a:t>
            </a:r>
            <a:r>
              <a:rPr lang="en-US" altLang="ja-JP" sz="2800" dirty="0">
                <a:latin typeface="Times New Roman" charset="0"/>
                <a:cs typeface="Times New Roman" charset="0"/>
              </a:rPr>
              <a:t>).</a:t>
            </a:r>
          </a:p>
          <a:p>
            <a:pPr eaLnBrk="1" hangingPunct="1"/>
            <a:r>
              <a:rPr lang="en-US" sz="2800" dirty="0">
                <a:latin typeface="Times New Roman" charset="0"/>
                <a:cs typeface="Times New Roman" charset="0"/>
              </a:rPr>
              <a:t> </a:t>
            </a:r>
          </a:p>
          <a:p>
            <a:pPr eaLnBrk="1" hangingPunct="1"/>
            <a:endParaRPr lang="en-US" sz="2800" dirty="0" smtClean="0">
              <a:latin typeface="Times New Roman" charset="0"/>
              <a:cs typeface="Times New Roman" charset="0"/>
            </a:endParaRPr>
          </a:p>
          <a:p>
            <a:pPr eaLnBrk="1" hangingPunct="1"/>
            <a:r>
              <a:rPr lang="en-US" sz="2800" dirty="0" smtClean="0">
                <a:latin typeface="Times New Roman" charset="0"/>
                <a:cs typeface="Times New Roman" charset="0"/>
              </a:rPr>
              <a:t>Article title in quotation marks.</a:t>
            </a:r>
          </a:p>
          <a:p>
            <a:pPr eaLnBrk="1" hangingPunct="1"/>
            <a:endParaRPr lang="en-US" sz="2800" dirty="0">
              <a:latin typeface="Times New Roman" charset="0"/>
              <a:cs typeface="Times New Roman" charset="0"/>
            </a:endParaRPr>
          </a:p>
          <a:p>
            <a:pPr eaLnBrk="1" hangingPunct="1"/>
            <a:endParaRPr lang="en-US" sz="2800" dirty="0">
              <a:latin typeface="Times New Roman" charset="0"/>
              <a:cs typeface="Times New Roman" charset="0"/>
            </a:endParaRPr>
          </a:p>
          <a:p>
            <a:pPr eaLnBrk="1" hangingPunct="1"/>
            <a:r>
              <a:rPr lang="en-US" sz="2800" i="1" dirty="0" smtClean="0">
                <a:latin typeface="Times New Roman" charset="0"/>
                <a:cs typeface="Times New Roman" charset="0"/>
              </a:rPr>
              <a:t>Give last name </a:t>
            </a:r>
            <a:r>
              <a:rPr lang="en-US" sz="2800" i="1" dirty="0">
                <a:latin typeface="Times New Roman" charset="0"/>
                <a:cs typeface="Times New Roman" charset="0"/>
              </a:rPr>
              <a:t>of </a:t>
            </a:r>
            <a:r>
              <a:rPr lang="en-US" sz="2800" i="1" u="sng" dirty="0">
                <a:latin typeface="Times New Roman" charset="0"/>
                <a:cs typeface="Times New Roman" charset="0"/>
              </a:rPr>
              <a:t>author</a:t>
            </a:r>
            <a:r>
              <a:rPr lang="en-US" sz="2800" i="1" dirty="0">
                <a:latin typeface="Times New Roman" charset="0"/>
                <a:cs typeface="Times New Roman" charset="0"/>
              </a:rPr>
              <a:t> (if available)</a:t>
            </a:r>
            <a:r>
              <a:rPr lang="en-US" sz="2800" dirty="0">
                <a:latin typeface="Times New Roman" charset="0"/>
                <a:cs typeface="Times New Roman" charset="0"/>
              </a:rPr>
              <a:t>. If author not </a:t>
            </a:r>
            <a:r>
              <a:rPr lang="en-US" sz="2800" dirty="0" smtClean="0">
                <a:latin typeface="Times New Roman" charset="0"/>
                <a:cs typeface="Times New Roman" charset="0"/>
              </a:rPr>
              <a:t>available, </a:t>
            </a:r>
            <a:r>
              <a:rPr lang="en-US" sz="2800" dirty="0">
                <a:latin typeface="Times New Roman" charset="0"/>
                <a:cs typeface="Times New Roman" charset="0"/>
              </a:rPr>
              <a:t>then </a:t>
            </a:r>
            <a:r>
              <a:rPr lang="en-US" sz="2800" dirty="0" smtClean="0">
                <a:latin typeface="Times New Roman" charset="0"/>
                <a:cs typeface="Times New Roman" charset="0"/>
              </a:rPr>
              <a:t>use </a:t>
            </a:r>
            <a:r>
              <a:rPr lang="en-US" sz="2800" u="sng" dirty="0" smtClean="0">
                <a:latin typeface="Times New Roman" charset="0"/>
                <a:cs typeface="Times New Roman" charset="0"/>
              </a:rPr>
              <a:t>article title. </a:t>
            </a:r>
            <a:endParaRPr lang="en-US" sz="2800" dirty="0">
              <a:latin typeface="Times New Roman" charset="0"/>
              <a:cs typeface="Times New Roman" charset="0"/>
            </a:endParaRPr>
          </a:p>
          <a:p>
            <a:pPr eaLnBrk="1" hangingPunct="1"/>
            <a:endParaRPr lang="en-US" sz="2800" dirty="0">
              <a:latin typeface="Times New Roman" charset="0"/>
              <a:cs typeface="Times New Roman" charset="0"/>
            </a:endParaRPr>
          </a:p>
          <a:p>
            <a:pPr eaLnBrk="1" hangingPunct="1"/>
            <a:r>
              <a:rPr lang="en-US" sz="2800" i="1" dirty="0">
                <a:latin typeface="Times New Roman" charset="0"/>
                <a:cs typeface="Times New Roman" charset="0"/>
              </a:rPr>
              <a:t>Never</a:t>
            </a:r>
            <a:r>
              <a:rPr lang="en-US" sz="2800" dirty="0">
                <a:latin typeface="Times New Roman" charset="0"/>
                <a:cs typeface="Times New Roman" charset="0"/>
              </a:rPr>
              <a:t> </a:t>
            </a:r>
            <a:r>
              <a:rPr lang="en-US" sz="2800" dirty="0" smtClean="0">
                <a:latin typeface="Times New Roman" charset="0"/>
                <a:cs typeface="Times New Roman" charset="0"/>
              </a:rPr>
              <a:t>use </a:t>
            </a:r>
            <a:r>
              <a:rPr lang="en-US" sz="2800" dirty="0">
                <a:latin typeface="Times New Roman" charset="0"/>
                <a:cs typeface="Times New Roman" charset="0"/>
              </a:rPr>
              <a:t>domain name </a:t>
            </a:r>
            <a:r>
              <a:rPr lang="en-US" sz="2800" dirty="0" smtClean="0">
                <a:latin typeface="Times New Roman" charset="0"/>
                <a:cs typeface="Times New Roman" charset="0"/>
              </a:rPr>
              <a:t>for </a:t>
            </a:r>
            <a:r>
              <a:rPr lang="en-US" sz="2800" dirty="0">
                <a:latin typeface="Times New Roman" charset="0"/>
                <a:cs typeface="Times New Roman" charset="0"/>
              </a:rPr>
              <a:t>the </a:t>
            </a:r>
            <a:r>
              <a:rPr lang="en-US" sz="2800" dirty="0" smtClean="0">
                <a:latin typeface="Times New Roman" charset="0"/>
                <a:cs typeface="Times New Roman" charset="0"/>
              </a:rPr>
              <a:t>in-text citation</a:t>
            </a:r>
            <a:r>
              <a:rPr lang="en-US" sz="2800" dirty="0">
                <a:latin typeface="Times New Roman" charset="0"/>
                <a:cs typeface="Times New Roman" charset="0"/>
              </a:rPr>
              <a:t>.</a:t>
            </a:r>
          </a:p>
        </p:txBody>
      </p:sp>
      <p:cxnSp>
        <p:nvCxnSpPr>
          <p:cNvPr id="3" name="Straight Arrow Connector 2"/>
          <p:cNvCxnSpPr/>
          <p:nvPr/>
        </p:nvCxnSpPr>
        <p:spPr>
          <a:xfrm flipV="1">
            <a:off x="4889500" y="2133600"/>
            <a:ext cx="2463800" cy="1206500"/>
          </a:xfrm>
          <a:prstGeom prst="straightConnector1">
            <a:avLst/>
          </a:prstGeom>
          <a:ln w="38100" cmpd="sng">
            <a:solidFill>
              <a:schemeClr val="tx1"/>
            </a:solidFill>
            <a:prstDash val="dot"/>
            <a:tailEnd type="arrow"/>
          </a:ln>
        </p:spPr>
        <p:style>
          <a:lnRef idx="2">
            <a:schemeClr val="accent1"/>
          </a:lnRef>
          <a:fillRef idx="0">
            <a:schemeClr val="accent1"/>
          </a:fillRef>
          <a:effectRef idx="1">
            <a:schemeClr val="accent1"/>
          </a:effectRef>
          <a:fontRef idx="minor">
            <a:schemeClr val="tx1"/>
          </a:fontRef>
        </p:style>
      </p:cxnSp>
      <p:cxnSp>
        <p:nvCxnSpPr>
          <p:cNvPr id="6" name="Straight Arrow Connector 5"/>
          <p:cNvCxnSpPr/>
          <p:nvPr/>
        </p:nvCxnSpPr>
        <p:spPr>
          <a:xfrm flipH="1" flipV="1">
            <a:off x="3302000" y="2133600"/>
            <a:ext cx="1244600" cy="1206500"/>
          </a:xfrm>
          <a:prstGeom prst="straightConnector1">
            <a:avLst/>
          </a:prstGeom>
          <a:ln w="38100" cmpd="sng">
            <a:solidFill>
              <a:schemeClr val="tx1"/>
            </a:solidFill>
            <a:prstDash val="dot"/>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26303405"/>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Times New Roman"/>
                <a:cs typeface="Times New Roman"/>
              </a:rPr>
              <a:t>Alpha Code</a:t>
            </a:r>
            <a:endParaRPr lang="en-US" dirty="0">
              <a:latin typeface="Times New Roman"/>
              <a:cs typeface="Times New Roman"/>
            </a:endParaRPr>
          </a:p>
        </p:txBody>
      </p:sp>
    </p:spTree>
    <p:extLst>
      <p:ext uri="{BB962C8B-B14F-4D97-AF65-F5344CB8AC3E}">
        <p14:creationId xmlns:p14="http://schemas.microsoft.com/office/powerpoint/2010/main" val="797083734"/>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a:cs typeface="Times New Roman"/>
              </a:rPr>
              <a:t>Alpha Code</a:t>
            </a:r>
            <a:endParaRPr lang="en-US" dirty="0">
              <a:latin typeface="Times New Roman"/>
              <a:cs typeface="Times New Roman"/>
            </a:endParaRPr>
          </a:p>
        </p:txBody>
      </p:sp>
      <p:sp>
        <p:nvSpPr>
          <p:cNvPr id="3" name="Content Placeholder 2"/>
          <p:cNvSpPr>
            <a:spLocks noGrp="1"/>
          </p:cNvSpPr>
          <p:nvPr>
            <p:ph idx="1"/>
          </p:nvPr>
        </p:nvSpPr>
        <p:spPr/>
        <p:txBody>
          <a:bodyPr/>
          <a:lstStyle/>
          <a:p>
            <a:r>
              <a:rPr lang="en-US" dirty="0" smtClean="0">
                <a:latin typeface="Times New Roman"/>
                <a:cs typeface="Times New Roman"/>
              </a:rPr>
              <a:t>In-text citation is a code based on </a:t>
            </a:r>
            <a:r>
              <a:rPr lang="en-US" i="1" dirty="0" smtClean="0">
                <a:latin typeface="Times New Roman"/>
                <a:cs typeface="Times New Roman"/>
              </a:rPr>
              <a:t>letters.</a:t>
            </a:r>
          </a:p>
          <a:p>
            <a:r>
              <a:rPr lang="en-US" dirty="0" smtClean="0">
                <a:latin typeface="Times New Roman"/>
                <a:cs typeface="Times New Roman"/>
              </a:rPr>
              <a:t>The in-text citation letters must match the Works Cited letters…letter for letter.</a:t>
            </a:r>
          </a:p>
          <a:p>
            <a:endParaRPr lang="en-US" dirty="0"/>
          </a:p>
        </p:txBody>
      </p:sp>
    </p:spTree>
    <p:extLst>
      <p:ext uri="{BB962C8B-B14F-4D97-AF65-F5344CB8AC3E}">
        <p14:creationId xmlns:p14="http://schemas.microsoft.com/office/powerpoint/2010/main" val="850598548"/>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a:cs typeface="Times New Roman"/>
              </a:rPr>
              <a:t>Book Citation…Alpha Code</a:t>
            </a:r>
            <a:endParaRPr lang="en-US" dirty="0">
              <a:latin typeface="Times New Roman"/>
              <a:cs typeface="Times New Roman"/>
            </a:endParaRPr>
          </a:p>
        </p:txBody>
      </p:sp>
      <p:sp>
        <p:nvSpPr>
          <p:cNvPr id="3" name="Content Placeholder 2"/>
          <p:cNvSpPr>
            <a:spLocks noGrp="1"/>
          </p:cNvSpPr>
          <p:nvPr>
            <p:ph idx="1"/>
          </p:nvPr>
        </p:nvSpPr>
        <p:spPr/>
        <p:txBody>
          <a:bodyPr/>
          <a:lstStyle/>
          <a:p>
            <a:r>
              <a:rPr lang="en-US" dirty="0" smtClean="0">
                <a:latin typeface="Times New Roman"/>
                <a:cs typeface="Times New Roman"/>
              </a:rPr>
              <a:t>In text citation</a:t>
            </a:r>
          </a:p>
          <a:p>
            <a:pPr marL="0" indent="0">
              <a:buNone/>
            </a:pPr>
            <a:r>
              <a:rPr lang="en-US" dirty="0" smtClean="0">
                <a:latin typeface="Times New Roman"/>
                <a:cs typeface="Times New Roman"/>
              </a:rPr>
              <a:t>(</a:t>
            </a:r>
            <a:r>
              <a:rPr lang="en-US" b="1" dirty="0" smtClean="0">
                <a:latin typeface="Times New Roman"/>
                <a:cs typeface="Times New Roman"/>
              </a:rPr>
              <a:t>Davidson</a:t>
            </a:r>
            <a:r>
              <a:rPr lang="en-US" dirty="0" smtClean="0">
                <a:latin typeface="Times New Roman"/>
                <a:cs typeface="Times New Roman"/>
              </a:rPr>
              <a:t> and </a:t>
            </a:r>
            <a:r>
              <a:rPr lang="en-US" dirty="0" err="1" smtClean="0">
                <a:latin typeface="Times New Roman"/>
                <a:cs typeface="Times New Roman"/>
              </a:rPr>
              <a:t>Stoff</a:t>
            </a:r>
            <a:r>
              <a:rPr lang="en-US" dirty="0" smtClean="0">
                <a:latin typeface="Times New Roman"/>
                <a:cs typeface="Times New Roman"/>
              </a:rPr>
              <a:t> 33)</a:t>
            </a:r>
          </a:p>
          <a:p>
            <a:endParaRPr lang="en-US" dirty="0">
              <a:latin typeface="Times New Roman"/>
              <a:cs typeface="Times New Roman"/>
            </a:endParaRPr>
          </a:p>
          <a:p>
            <a:r>
              <a:rPr lang="en-US" dirty="0" smtClean="0">
                <a:latin typeface="Times New Roman"/>
                <a:cs typeface="Times New Roman"/>
              </a:rPr>
              <a:t>Works Cited entry</a:t>
            </a:r>
          </a:p>
          <a:p>
            <a:pPr marL="0" indent="0">
              <a:buNone/>
            </a:pPr>
            <a:r>
              <a:rPr lang="en-US" b="1" dirty="0" smtClean="0">
                <a:latin typeface="Times New Roman"/>
                <a:cs typeface="Times New Roman"/>
              </a:rPr>
              <a:t>Davidson</a:t>
            </a:r>
            <a:r>
              <a:rPr lang="en-US" dirty="0" smtClean="0">
                <a:latin typeface="Times New Roman"/>
                <a:cs typeface="Times New Roman"/>
              </a:rPr>
              <a:t>, James W. and Michael A. </a:t>
            </a:r>
            <a:r>
              <a:rPr lang="en-US" dirty="0" err="1" smtClean="0">
                <a:latin typeface="Times New Roman"/>
                <a:cs typeface="Times New Roman"/>
              </a:rPr>
              <a:t>Stoff</a:t>
            </a:r>
            <a:r>
              <a:rPr lang="en-US" dirty="0" smtClean="0">
                <a:latin typeface="Times New Roman"/>
                <a:cs typeface="Times New Roman"/>
              </a:rPr>
              <a:t>…</a:t>
            </a:r>
            <a:endParaRPr lang="en-US" dirty="0">
              <a:latin typeface="Times New Roman"/>
              <a:cs typeface="Times New Roman"/>
            </a:endParaRPr>
          </a:p>
        </p:txBody>
      </p:sp>
    </p:spTree>
    <p:extLst>
      <p:ext uri="{BB962C8B-B14F-4D97-AF65-F5344CB8AC3E}">
        <p14:creationId xmlns:p14="http://schemas.microsoft.com/office/powerpoint/2010/main" val="709671739"/>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534400" cy="1181629"/>
          </a:xfrm>
        </p:spPr>
        <p:txBody>
          <a:bodyPr>
            <a:normAutofit/>
          </a:bodyPr>
          <a:lstStyle/>
          <a:p>
            <a:pPr algn="l"/>
            <a:r>
              <a:rPr lang="en-US" dirty="0" smtClean="0">
                <a:latin typeface="Times New Roman"/>
                <a:cs typeface="Times New Roman"/>
              </a:rPr>
              <a:t>Web citation…Alpha Code</a:t>
            </a:r>
            <a:endParaRPr lang="en-US" dirty="0">
              <a:latin typeface="Times New Roman"/>
              <a:cs typeface="Times New Roman"/>
            </a:endParaRPr>
          </a:p>
        </p:txBody>
      </p:sp>
      <p:sp>
        <p:nvSpPr>
          <p:cNvPr id="3" name="Content Placeholder 2"/>
          <p:cNvSpPr>
            <a:spLocks noGrp="1"/>
          </p:cNvSpPr>
          <p:nvPr>
            <p:ph idx="1"/>
          </p:nvPr>
        </p:nvSpPr>
        <p:spPr/>
        <p:txBody>
          <a:bodyPr>
            <a:normAutofit/>
          </a:bodyPr>
          <a:lstStyle/>
          <a:p>
            <a:r>
              <a:rPr lang="en-US" dirty="0" smtClean="0">
                <a:latin typeface="Times New Roman"/>
                <a:cs typeface="Times New Roman"/>
              </a:rPr>
              <a:t>In text citation</a:t>
            </a:r>
          </a:p>
          <a:p>
            <a:pPr marL="0" indent="0">
              <a:buNone/>
            </a:pPr>
            <a:r>
              <a:rPr lang="en-US" dirty="0" smtClean="0">
                <a:latin typeface="Times New Roman"/>
                <a:cs typeface="Times New Roman"/>
              </a:rPr>
              <a:t>(“</a:t>
            </a:r>
            <a:r>
              <a:rPr lang="en-US" b="1" dirty="0" smtClean="0">
                <a:latin typeface="Times New Roman"/>
                <a:cs typeface="Times New Roman"/>
              </a:rPr>
              <a:t>Penguin Life</a:t>
            </a:r>
            <a:r>
              <a:rPr lang="en-US" dirty="0" smtClean="0">
                <a:latin typeface="Times New Roman"/>
                <a:cs typeface="Times New Roman"/>
              </a:rPr>
              <a:t>”)</a:t>
            </a:r>
          </a:p>
          <a:p>
            <a:endParaRPr lang="en-US" dirty="0">
              <a:latin typeface="Times New Roman"/>
              <a:cs typeface="Times New Roman"/>
            </a:endParaRPr>
          </a:p>
          <a:p>
            <a:r>
              <a:rPr lang="en-US" dirty="0" smtClean="0">
                <a:latin typeface="Times New Roman"/>
                <a:cs typeface="Times New Roman"/>
              </a:rPr>
              <a:t>Works Cited entry</a:t>
            </a:r>
          </a:p>
          <a:p>
            <a:pPr marL="0" indent="0">
              <a:buNone/>
            </a:pPr>
            <a:r>
              <a:rPr lang="en-US" dirty="0" smtClean="0">
                <a:latin typeface="Times New Roman"/>
                <a:cs typeface="Times New Roman"/>
              </a:rPr>
              <a:t>“</a:t>
            </a:r>
            <a:r>
              <a:rPr lang="en-US" b="1" dirty="0" smtClean="0">
                <a:latin typeface="Times New Roman"/>
                <a:cs typeface="Times New Roman"/>
              </a:rPr>
              <a:t>Penguin Life </a:t>
            </a:r>
            <a:r>
              <a:rPr lang="en-US" dirty="0" smtClean="0">
                <a:latin typeface="Times New Roman"/>
                <a:cs typeface="Times New Roman"/>
              </a:rPr>
              <a:t>in the Arctic”…</a:t>
            </a:r>
            <a:endParaRPr lang="en-US" dirty="0"/>
          </a:p>
          <a:p>
            <a:endParaRPr lang="en-US" dirty="0"/>
          </a:p>
        </p:txBody>
      </p:sp>
    </p:spTree>
    <p:extLst>
      <p:ext uri="{BB962C8B-B14F-4D97-AF65-F5344CB8AC3E}">
        <p14:creationId xmlns:p14="http://schemas.microsoft.com/office/powerpoint/2010/main" val="2185101338"/>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7216" y="869001"/>
            <a:ext cx="8671971" cy="5632312"/>
          </a:xfrm>
          <a:prstGeom prst="rect">
            <a:avLst/>
          </a:prstGeom>
          <a:noFill/>
        </p:spPr>
        <p:txBody>
          <a:bodyPr wrap="square" rtlCol="0">
            <a:spAutoFit/>
          </a:bodyPr>
          <a:lstStyle/>
          <a:p>
            <a:r>
              <a:rPr lang="en-US" sz="3600" dirty="0" smtClean="0">
                <a:latin typeface="Times New Roman"/>
                <a:cs typeface="Times New Roman"/>
              </a:rPr>
              <a:t>Search Tips for Web:</a:t>
            </a:r>
          </a:p>
          <a:p>
            <a:endParaRPr lang="en-US" sz="3600" dirty="0">
              <a:latin typeface="Times New Roman"/>
              <a:cs typeface="Times New Roman"/>
            </a:endParaRPr>
          </a:p>
          <a:p>
            <a:pPr marL="571500" indent="-571500">
              <a:buFont typeface="Arial"/>
              <a:buChar char="•"/>
            </a:pPr>
            <a:r>
              <a:rPr lang="en-US" sz="3600" dirty="0" smtClean="0">
                <a:latin typeface="Times New Roman"/>
                <a:cs typeface="Times New Roman"/>
              </a:rPr>
              <a:t>Good sites (make you look good)</a:t>
            </a:r>
          </a:p>
          <a:p>
            <a:pPr marL="571500" indent="-571500">
              <a:buFont typeface="Arial"/>
              <a:buChar char="•"/>
            </a:pPr>
            <a:r>
              <a:rPr lang="en-US" sz="3600" dirty="0" smtClean="0">
                <a:latin typeface="Times New Roman"/>
                <a:cs typeface="Times New Roman"/>
              </a:rPr>
              <a:t>Use “+” for key words</a:t>
            </a:r>
          </a:p>
          <a:p>
            <a:pPr marL="571500" indent="-571500">
              <a:buFont typeface="Arial"/>
              <a:buChar char="•"/>
            </a:pPr>
            <a:r>
              <a:rPr lang="en-US" sz="3600" dirty="0" smtClean="0">
                <a:latin typeface="Times New Roman"/>
                <a:cs typeface="Times New Roman"/>
              </a:rPr>
              <a:t>Use quotation marks for “key phrase”</a:t>
            </a:r>
          </a:p>
          <a:p>
            <a:pPr marL="571500" indent="-571500">
              <a:buFont typeface="Arial"/>
              <a:buChar char="•"/>
            </a:pPr>
            <a:r>
              <a:rPr lang="en-US" sz="3600" dirty="0" smtClean="0">
                <a:latin typeface="Times New Roman"/>
                <a:cs typeface="Times New Roman"/>
              </a:rPr>
              <a:t>Name best type of site: .</a:t>
            </a:r>
            <a:r>
              <a:rPr lang="en-US" sz="3600" dirty="0" err="1" smtClean="0">
                <a:latin typeface="Times New Roman"/>
                <a:cs typeface="Times New Roman"/>
              </a:rPr>
              <a:t>edu</a:t>
            </a:r>
            <a:r>
              <a:rPr lang="en-US" sz="3600" dirty="0">
                <a:latin typeface="Times New Roman"/>
                <a:cs typeface="Times New Roman"/>
              </a:rPr>
              <a:t> </a:t>
            </a:r>
            <a:r>
              <a:rPr lang="en-US" sz="3600" dirty="0" smtClean="0">
                <a:latin typeface="Times New Roman"/>
                <a:cs typeface="Times New Roman"/>
              </a:rPr>
              <a:t>or .org or .</a:t>
            </a:r>
            <a:r>
              <a:rPr lang="en-US" sz="3600" dirty="0" err="1" smtClean="0">
                <a:latin typeface="Times New Roman"/>
                <a:cs typeface="Times New Roman"/>
              </a:rPr>
              <a:t>gov</a:t>
            </a:r>
            <a:endParaRPr lang="en-US" sz="3600" dirty="0" smtClean="0">
              <a:latin typeface="Times New Roman"/>
              <a:cs typeface="Times New Roman"/>
            </a:endParaRPr>
          </a:p>
          <a:p>
            <a:pPr marL="571500" indent="-571500">
              <a:buFont typeface="Arial"/>
              <a:buChar char="•"/>
            </a:pPr>
            <a:r>
              <a:rPr lang="en-US" sz="3600" dirty="0" smtClean="0">
                <a:latin typeface="Times New Roman"/>
                <a:cs typeface="Times New Roman"/>
              </a:rPr>
              <a:t>Use Command F to find specific words inside a URL.</a:t>
            </a:r>
          </a:p>
          <a:p>
            <a:pPr marL="571500" indent="-571500">
              <a:buFont typeface="Arial"/>
              <a:buChar char="•"/>
            </a:pPr>
            <a:endParaRPr lang="en-US" sz="3600" dirty="0">
              <a:latin typeface="Times New Roman"/>
              <a:cs typeface="Times New Roman"/>
            </a:endParaRPr>
          </a:p>
          <a:p>
            <a:r>
              <a:rPr lang="en-US" sz="3600" dirty="0" smtClean="0">
                <a:latin typeface="Times New Roman"/>
                <a:cs typeface="Times New Roman"/>
              </a:rPr>
              <a:t>Visit Ms. </a:t>
            </a:r>
            <a:r>
              <a:rPr lang="en-US" sz="3600" dirty="0" err="1" smtClean="0">
                <a:latin typeface="Times New Roman"/>
                <a:cs typeface="Times New Roman"/>
              </a:rPr>
              <a:t>Sereena</a:t>
            </a:r>
            <a:r>
              <a:rPr lang="en-US" sz="3600" dirty="0" smtClean="0">
                <a:latin typeface="Times New Roman"/>
                <a:cs typeface="Times New Roman"/>
              </a:rPr>
              <a:t> Hamm for ideas.</a:t>
            </a:r>
            <a:endParaRPr lang="en-US" sz="3600" dirty="0">
              <a:latin typeface="Times New Roman"/>
              <a:cs typeface="Times New Roman"/>
            </a:endParaRPr>
          </a:p>
        </p:txBody>
      </p:sp>
    </p:spTree>
    <p:extLst>
      <p:ext uri="{BB962C8B-B14F-4D97-AF65-F5344CB8AC3E}">
        <p14:creationId xmlns:p14="http://schemas.microsoft.com/office/powerpoint/2010/main" val="3661513449"/>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0999" y="464427"/>
            <a:ext cx="8489013" cy="5170647"/>
          </a:xfrm>
          <a:prstGeom prst="rect">
            <a:avLst/>
          </a:prstGeom>
          <a:noFill/>
        </p:spPr>
        <p:txBody>
          <a:bodyPr wrap="square">
            <a:spAutoFit/>
          </a:bodyPr>
          <a:lstStyle/>
          <a:p>
            <a:pPr>
              <a:defRPr/>
            </a:pPr>
            <a:endParaRPr lang="en-US" sz="2400" b="1" dirty="0">
              <a:latin typeface="Times New Roman"/>
              <a:cs typeface="Times New Roman"/>
            </a:endParaRPr>
          </a:p>
          <a:p>
            <a:pPr marL="342900" indent="-342900">
              <a:buFont typeface="Arial"/>
              <a:buChar char="•"/>
              <a:defRPr/>
            </a:pPr>
            <a:r>
              <a:rPr lang="en-US" sz="3600" dirty="0">
                <a:latin typeface="Times New Roman"/>
                <a:cs typeface="Times New Roman"/>
              </a:rPr>
              <a:t>Use web sites that </a:t>
            </a:r>
            <a:r>
              <a:rPr lang="en-US" sz="3600" i="1" dirty="0">
                <a:latin typeface="Times New Roman"/>
                <a:cs typeface="Times New Roman"/>
              </a:rPr>
              <a:t>you </a:t>
            </a:r>
            <a:r>
              <a:rPr lang="en-US" sz="3600" dirty="0">
                <a:latin typeface="Times New Roman"/>
                <a:cs typeface="Times New Roman"/>
              </a:rPr>
              <a:t>trus</a:t>
            </a:r>
            <a:r>
              <a:rPr lang="en-US" sz="3600" i="1" dirty="0">
                <a:latin typeface="Times New Roman"/>
                <a:cs typeface="Times New Roman"/>
              </a:rPr>
              <a:t>t</a:t>
            </a:r>
            <a:r>
              <a:rPr lang="en-US" sz="3600" dirty="0">
                <a:latin typeface="Times New Roman"/>
                <a:cs typeface="Times New Roman"/>
              </a:rPr>
              <a:t>. </a:t>
            </a:r>
            <a:endParaRPr lang="en-US" sz="3600" dirty="0" smtClean="0">
              <a:latin typeface="Times New Roman"/>
              <a:cs typeface="Times New Roman"/>
            </a:endParaRPr>
          </a:p>
          <a:p>
            <a:pPr marL="342900" indent="-342900">
              <a:buFont typeface="Arial"/>
              <a:buChar char="•"/>
              <a:defRPr/>
            </a:pPr>
            <a:endParaRPr lang="en-US" sz="3600" dirty="0">
              <a:latin typeface="Times New Roman"/>
              <a:cs typeface="Times New Roman"/>
            </a:endParaRPr>
          </a:p>
          <a:p>
            <a:pPr marL="342900" indent="-342900">
              <a:buFont typeface="Arial"/>
              <a:buChar char="•"/>
              <a:defRPr/>
            </a:pPr>
            <a:r>
              <a:rPr lang="en-US" sz="3600" dirty="0" smtClean="0">
                <a:latin typeface="Times New Roman"/>
                <a:cs typeface="Times New Roman"/>
              </a:rPr>
              <a:t>If </a:t>
            </a:r>
            <a:r>
              <a:rPr lang="en-US" sz="3600" dirty="0">
                <a:latin typeface="Times New Roman"/>
                <a:cs typeface="Times New Roman"/>
              </a:rPr>
              <a:t>you quote a work directly, put the quoted words in quotation marks and use proper punctuation. For example: </a:t>
            </a:r>
            <a:endParaRPr lang="en-US" sz="3600" dirty="0" smtClean="0">
              <a:latin typeface="Times New Roman"/>
              <a:cs typeface="Times New Roman"/>
            </a:endParaRPr>
          </a:p>
          <a:p>
            <a:pPr>
              <a:defRPr/>
            </a:pPr>
            <a:r>
              <a:rPr lang="en-US" sz="3600" dirty="0" smtClean="0">
                <a:latin typeface="Times New Roman"/>
                <a:cs typeface="Times New Roman"/>
              </a:rPr>
              <a:t>                         </a:t>
            </a:r>
          </a:p>
          <a:p>
            <a:pPr>
              <a:defRPr/>
            </a:pPr>
            <a:r>
              <a:rPr lang="en-US" sz="3600" dirty="0" smtClean="0">
                <a:latin typeface="Times New Roman"/>
                <a:cs typeface="Times New Roman"/>
              </a:rPr>
              <a:t>Thomas Paine </a:t>
            </a:r>
            <a:r>
              <a:rPr lang="en-US" sz="3600" dirty="0">
                <a:latin typeface="Times New Roman"/>
                <a:cs typeface="Times New Roman"/>
              </a:rPr>
              <a:t>wrote, “These are the times that try men’s souls” (“American Crisis”)</a:t>
            </a:r>
            <a:r>
              <a:rPr lang="en-US" sz="3600" dirty="0" smtClean="0">
                <a:latin typeface="Times New Roman"/>
                <a:cs typeface="Times New Roman"/>
              </a:rPr>
              <a:t>.</a:t>
            </a:r>
            <a:endParaRPr lang="en-US" sz="3600" dirty="0">
              <a:latin typeface="Times New Roman"/>
              <a:cs typeface="Times New Roman"/>
            </a:endParaRPr>
          </a:p>
          <a:p>
            <a:pPr>
              <a:defRPr/>
            </a:pPr>
            <a:endParaRPr lang="en-US" dirty="0">
              <a:latin typeface="Times New Roman"/>
              <a:cs typeface="Times New Roman"/>
            </a:endParaRPr>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extBox 1"/>
          <p:cNvSpPr txBox="1">
            <a:spLocks noChangeArrowheads="1"/>
          </p:cNvSpPr>
          <p:nvPr/>
        </p:nvSpPr>
        <p:spPr bwMode="auto">
          <a:xfrm>
            <a:off x="431800" y="1371600"/>
            <a:ext cx="84074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800" dirty="0">
                <a:latin typeface="Times New Roman"/>
                <a:cs typeface="Times New Roman"/>
              </a:rPr>
              <a:t>If you would like to see in-depth information regarding MLA format, visit:</a:t>
            </a:r>
          </a:p>
          <a:p>
            <a:pPr eaLnBrk="1" hangingPunct="1"/>
            <a:endParaRPr lang="en-US" sz="2800" dirty="0">
              <a:latin typeface="Times New Roman"/>
              <a:cs typeface="Times New Roman"/>
            </a:endParaRPr>
          </a:p>
          <a:p>
            <a:pPr eaLnBrk="1" hangingPunct="1"/>
            <a:r>
              <a:rPr lang="en-US" sz="2800" dirty="0">
                <a:latin typeface="Times New Roman"/>
                <a:cs typeface="Times New Roman"/>
                <a:hlinkClick r:id="rId2"/>
              </a:rPr>
              <a:t>https://owl.english.purdue.edu/owl/resource/747/01/</a:t>
            </a:r>
            <a:endParaRPr lang="en-US" sz="2800" dirty="0">
              <a:latin typeface="Times New Roman"/>
              <a:cs typeface="Times New Roman"/>
            </a:endParaRPr>
          </a:p>
          <a:p>
            <a:pPr eaLnBrk="1" hangingPunct="1"/>
            <a:endParaRPr lang="en-US" sz="2800" dirty="0"/>
          </a:p>
          <a:p>
            <a:pPr eaLnBrk="1" hangingPunct="1"/>
            <a:endParaRPr lang="en-US" sz="2800" dirty="0"/>
          </a:p>
          <a:p>
            <a:pPr eaLnBrk="1" hangingPunct="1"/>
            <a:r>
              <a:rPr lang="en-US" sz="2800" dirty="0" smtClean="0">
                <a:latin typeface="Times New Roman"/>
                <a:cs typeface="Times New Roman"/>
              </a:rPr>
              <a:t>Or simply type “MLA OWL” into your search engine.</a:t>
            </a:r>
            <a:endParaRPr lang="en-US" sz="2800" dirty="0">
              <a:latin typeface="Times New Roman"/>
              <a:cs typeface="Times New Roman"/>
            </a:endParaRPr>
          </a:p>
          <a:p>
            <a:pPr eaLnBrk="1" hangingPunct="1"/>
            <a:endParaRPr lang="en-US" sz="2800" dirty="0"/>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43" y="1658619"/>
            <a:ext cx="9005290" cy="3416320"/>
          </a:xfrm>
          <a:prstGeom prst="rect">
            <a:avLst/>
          </a:prstGeom>
          <a:noFill/>
        </p:spPr>
        <p:txBody>
          <a:bodyPr wrap="none" rtlCol="0">
            <a:spAutoFit/>
          </a:bodyPr>
          <a:lstStyle/>
          <a:p>
            <a:pPr algn="ctr"/>
            <a:r>
              <a:rPr lang="en-US" sz="2400" dirty="0" smtClean="0"/>
              <a:t>For questions or ideas regarding Noodle Tools, </a:t>
            </a:r>
          </a:p>
          <a:p>
            <a:pPr algn="ctr"/>
            <a:endParaRPr lang="en-US" sz="2400" dirty="0"/>
          </a:p>
          <a:p>
            <a:pPr algn="ctr"/>
            <a:r>
              <a:rPr lang="en-US" sz="2400" dirty="0" smtClean="0"/>
              <a:t>please see</a:t>
            </a:r>
          </a:p>
          <a:p>
            <a:pPr algn="ctr"/>
            <a:endParaRPr lang="en-US" sz="2400" dirty="0" smtClean="0"/>
          </a:p>
          <a:p>
            <a:pPr algn="ctr"/>
            <a:r>
              <a:rPr lang="en-US" sz="2400" dirty="0" smtClean="0"/>
              <a:t>Thomas Hagerty or </a:t>
            </a:r>
            <a:r>
              <a:rPr lang="en-US" sz="2400" dirty="0" err="1" smtClean="0"/>
              <a:t>Sereena</a:t>
            </a:r>
            <a:r>
              <a:rPr lang="en-US" sz="2400" dirty="0" smtClean="0"/>
              <a:t> Hamm</a:t>
            </a:r>
          </a:p>
          <a:p>
            <a:pPr algn="ctr"/>
            <a:endParaRPr lang="en-US" sz="2400" dirty="0"/>
          </a:p>
          <a:p>
            <a:pPr algn="ctr"/>
            <a:endParaRPr lang="en-US" sz="2400" dirty="0" smtClean="0"/>
          </a:p>
          <a:p>
            <a:pPr algn="ctr"/>
            <a:endParaRPr lang="en-US" sz="2400" dirty="0"/>
          </a:p>
          <a:p>
            <a:pPr algn="ctr"/>
            <a:r>
              <a:rPr lang="en-US" sz="2400" dirty="0" smtClean="0"/>
              <a:t>How can we make this presentation more useful for you, our students?</a:t>
            </a:r>
            <a:endParaRPr lang="en-US" sz="2400" dirty="0"/>
          </a:p>
        </p:txBody>
      </p:sp>
    </p:spTree>
    <p:extLst>
      <p:ext uri="{BB962C8B-B14F-4D97-AF65-F5344CB8AC3E}">
        <p14:creationId xmlns:p14="http://schemas.microsoft.com/office/powerpoint/2010/main" val="24332418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5-01-07 at 11.50.52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84458"/>
            <a:ext cx="9144000" cy="5715000"/>
          </a:xfrm>
          <a:prstGeom prst="rect">
            <a:avLst/>
          </a:prstGeom>
        </p:spPr>
      </p:pic>
      <p:sp>
        <p:nvSpPr>
          <p:cNvPr id="4" name="Rectangle 3"/>
          <p:cNvSpPr/>
          <p:nvPr/>
        </p:nvSpPr>
        <p:spPr>
          <a:xfrm>
            <a:off x="1865178" y="4297135"/>
            <a:ext cx="4352081" cy="109455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Times New Roman"/>
                <a:cs typeface="Times New Roman"/>
              </a:rPr>
              <a:t>You can “hang” your note cards on the outline “tree.” This helps you bring data (note cards) together with your argument (outline).</a:t>
            </a:r>
            <a:endParaRPr lang="en-US" dirty="0">
              <a:solidFill>
                <a:schemeClr val="tx1"/>
              </a:solidFill>
              <a:latin typeface="Times New Roman"/>
              <a:cs typeface="Times New Roman"/>
            </a:endParaRPr>
          </a:p>
        </p:txBody>
      </p:sp>
      <p:sp>
        <p:nvSpPr>
          <p:cNvPr id="5" name="Rectangle 4"/>
          <p:cNvSpPr/>
          <p:nvPr/>
        </p:nvSpPr>
        <p:spPr>
          <a:xfrm>
            <a:off x="277791" y="1044137"/>
            <a:ext cx="8360229" cy="116523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Times New Roman"/>
                <a:cs typeface="Times New Roman"/>
              </a:rPr>
              <a:t>Manage your outline with these buttons. You can “promote” (make more important) or “demote” (make less important) any of the “branches” on the tree. You may also move the branches up and down. Play with this control panel. It comes in handy as you learn from your research. </a:t>
            </a:r>
            <a:endParaRPr lang="en-US" dirty="0">
              <a:solidFill>
                <a:schemeClr val="tx1"/>
              </a:solidFill>
              <a:latin typeface="Times New Roman"/>
              <a:cs typeface="Times New Roman"/>
            </a:endParaRPr>
          </a:p>
        </p:txBody>
      </p:sp>
      <p:sp>
        <p:nvSpPr>
          <p:cNvPr id="6" name="Rectangle 5"/>
          <p:cNvSpPr/>
          <p:nvPr/>
        </p:nvSpPr>
        <p:spPr>
          <a:xfrm>
            <a:off x="7037408" y="4146268"/>
            <a:ext cx="1825493" cy="124542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Times New Roman"/>
                <a:cs typeface="Times New Roman"/>
              </a:rPr>
              <a:t>Outline “tree.” Build your outline here.</a:t>
            </a:r>
            <a:endParaRPr lang="en-US" dirty="0">
              <a:solidFill>
                <a:schemeClr val="tx1"/>
              </a:solidFill>
              <a:latin typeface="Times New Roman"/>
              <a:cs typeface="Times New Roman"/>
            </a:endParaRPr>
          </a:p>
        </p:txBody>
      </p:sp>
      <p:cxnSp>
        <p:nvCxnSpPr>
          <p:cNvPr id="7" name="Straight Arrow Connector 6"/>
          <p:cNvCxnSpPr/>
          <p:nvPr/>
        </p:nvCxnSpPr>
        <p:spPr>
          <a:xfrm>
            <a:off x="5555848" y="2050620"/>
            <a:ext cx="1653526" cy="635030"/>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1" name="Rectangle 10"/>
          <p:cNvSpPr/>
          <p:nvPr/>
        </p:nvSpPr>
        <p:spPr>
          <a:xfrm>
            <a:off x="7209374" y="2672420"/>
            <a:ext cx="1269908" cy="304286"/>
          </a:xfrm>
          <a:prstGeom prst="rect">
            <a:avLst/>
          </a:prstGeom>
          <a:no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2" name="Straight Arrow Connector 11"/>
          <p:cNvCxnSpPr/>
          <p:nvPr/>
        </p:nvCxnSpPr>
        <p:spPr>
          <a:xfrm>
            <a:off x="4722471" y="3902792"/>
            <a:ext cx="2804380" cy="0"/>
          </a:xfrm>
          <a:prstGeom prst="straightConnector1">
            <a:avLst/>
          </a:prstGeom>
          <a:ln w="38100" cmpd="sng">
            <a:solidFill>
              <a:schemeClr val="tx1"/>
            </a:solidFill>
            <a:prstDash val="sysDash"/>
            <a:tailEnd type="arrow"/>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1679807" y="0"/>
            <a:ext cx="6426835" cy="646331"/>
          </a:xfrm>
          <a:prstGeom prst="rect">
            <a:avLst/>
          </a:prstGeom>
          <a:noFill/>
        </p:spPr>
        <p:txBody>
          <a:bodyPr wrap="none" rtlCol="0">
            <a:spAutoFit/>
          </a:bodyPr>
          <a:lstStyle/>
          <a:p>
            <a:r>
              <a:rPr lang="en-US" sz="3600" dirty="0" smtClean="0">
                <a:latin typeface="Times New Roman"/>
                <a:cs typeface="Times New Roman"/>
              </a:rPr>
              <a:t>Outline in Noodle Tools Software</a:t>
            </a:r>
            <a:endParaRPr lang="en-US" sz="3600" dirty="0">
              <a:latin typeface="Times New Roman"/>
              <a:cs typeface="Times New Roman"/>
            </a:endParaRPr>
          </a:p>
        </p:txBody>
      </p:sp>
      <p:sp>
        <p:nvSpPr>
          <p:cNvPr id="10" name="Right Arrow 9"/>
          <p:cNvSpPr/>
          <p:nvPr/>
        </p:nvSpPr>
        <p:spPr>
          <a:xfrm>
            <a:off x="806941" y="2685650"/>
            <a:ext cx="6402433" cy="979646"/>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a:solidFill>
                  <a:schemeClr val="tx1"/>
                </a:solidFill>
                <a:latin typeface="Times New Roman"/>
                <a:cs typeface="Times New Roman"/>
              </a:rPr>
              <a:t>Your outline is the heart of your project.</a:t>
            </a:r>
          </a:p>
        </p:txBody>
      </p:sp>
      <p:cxnSp>
        <p:nvCxnSpPr>
          <p:cNvPr id="16" name="Straight Arrow Connector 15"/>
          <p:cNvCxnSpPr/>
          <p:nvPr/>
        </p:nvCxnSpPr>
        <p:spPr>
          <a:xfrm flipV="1">
            <a:off x="4874871" y="4026054"/>
            <a:ext cx="493554" cy="271082"/>
          </a:xfrm>
          <a:prstGeom prst="straightConnector1">
            <a:avLst/>
          </a:prstGeom>
          <a:ln w="28575" cmpd="sng">
            <a:solidFill>
              <a:schemeClr val="tx1"/>
            </a:solidFill>
            <a:prstDash val="dot"/>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465950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5-01-07 at 11.50.52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84458"/>
            <a:ext cx="9144000" cy="5715000"/>
          </a:xfrm>
          <a:prstGeom prst="rect">
            <a:avLst/>
          </a:prstGeom>
        </p:spPr>
      </p:pic>
      <p:cxnSp>
        <p:nvCxnSpPr>
          <p:cNvPr id="7" name="Straight Arrow Connector 6"/>
          <p:cNvCxnSpPr/>
          <p:nvPr/>
        </p:nvCxnSpPr>
        <p:spPr>
          <a:xfrm>
            <a:off x="6617537" y="2685650"/>
            <a:ext cx="734423" cy="238870"/>
          </a:xfrm>
          <a:prstGeom prst="straightConnector1">
            <a:avLst/>
          </a:prstGeom>
          <a:ln w="28575" cmpd="sng">
            <a:solidFill>
              <a:schemeClr val="tx1"/>
            </a:solidFill>
            <a:prstDash val="sysDash"/>
            <a:tailEnd type="arrow"/>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1679807" y="0"/>
            <a:ext cx="6426835" cy="646331"/>
          </a:xfrm>
          <a:prstGeom prst="rect">
            <a:avLst/>
          </a:prstGeom>
          <a:noFill/>
        </p:spPr>
        <p:txBody>
          <a:bodyPr wrap="none" rtlCol="0">
            <a:spAutoFit/>
          </a:bodyPr>
          <a:lstStyle/>
          <a:p>
            <a:r>
              <a:rPr lang="en-US" sz="3600" dirty="0" smtClean="0">
                <a:latin typeface="Times New Roman"/>
                <a:cs typeface="Times New Roman"/>
              </a:rPr>
              <a:t>Outline in Noodle Tools Software</a:t>
            </a:r>
            <a:endParaRPr lang="en-US" sz="3600" dirty="0">
              <a:latin typeface="Times New Roman"/>
              <a:cs typeface="Times New Roman"/>
            </a:endParaRPr>
          </a:p>
        </p:txBody>
      </p:sp>
      <p:pic>
        <p:nvPicPr>
          <p:cNvPr id="13" name="Picture 12" descr="bucket.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69036" y="2050620"/>
            <a:ext cx="748501" cy="1003146"/>
          </a:xfrm>
          <a:prstGeom prst="rect">
            <a:avLst/>
          </a:prstGeom>
        </p:spPr>
      </p:pic>
      <p:pic>
        <p:nvPicPr>
          <p:cNvPr id="14" name="Picture 13" descr="bucket.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69036" y="3056843"/>
            <a:ext cx="748501" cy="1003146"/>
          </a:xfrm>
          <a:prstGeom prst="rect">
            <a:avLst/>
          </a:prstGeom>
        </p:spPr>
      </p:pic>
      <p:pic>
        <p:nvPicPr>
          <p:cNvPr id="15" name="Picture 14" descr="bucket.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37322" y="4165167"/>
            <a:ext cx="748501" cy="1003146"/>
          </a:xfrm>
          <a:prstGeom prst="rect">
            <a:avLst/>
          </a:prstGeom>
        </p:spPr>
      </p:pic>
      <p:cxnSp>
        <p:nvCxnSpPr>
          <p:cNvPr id="18" name="Straight Arrow Connector 17"/>
          <p:cNvCxnSpPr>
            <a:stCxn id="14" idx="3"/>
          </p:cNvCxnSpPr>
          <p:nvPr/>
        </p:nvCxnSpPr>
        <p:spPr>
          <a:xfrm flipV="1">
            <a:off x="6617537" y="3342309"/>
            <a:ext cx="734423" cy="216107"/>
          </a:xfrm>
          <a:prstGeom prst="straightConnector1">
            <a:avLst/>
          </a:prstGeom>
          <a:ln w="28575" cmpd="sng">
            <a:solidFill>
              <a:schemeClr val="tx1"/>
            </a:solidFill>
            <a:prstDash val="sysDash"/>
            <a:tailEnd type="arrow"/>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flipV="1">
            <a:off x="6785823" y="3726674"/>
            <a:ext cx="566137" cy="768732"/>
          </a:xfrm>
          <a:prstGeom prst="straightConnector1">
            <a:avLst/>
          </a:prstGeom>
          <a:ln w="28575" cmpd="sng">
            <a:solidFill>
              <a:schemeClr val="tx1"/>
            </a:solidFill>
            <a:prstDash val="sysDash"/>
            <a:tailEnd type="arrow"/>
          </a:ln>
        </p:spPr>
        <p:style>
          <a:lnRef idx="2">
            <a:schemeClr val="accent1"/>
          </a:lnRef>
          <a:fillRef idx="0">
            <a:schemeClr val="accent1"/>
          </a:fillRef>
          <a:effectRef idx="1">
            <a:schemeClr val="accent1"/>
          </a:effectRef>
          <a:fontRef idx="minor">
            <a:schemeClr val="tx1"/>
          </a:fontRef>
        </p:style>
      </p:cxnSp>
      <p:sp>
        <p:nvSpPr>
          <p:cNvPr id="23" name="Rectangle 22"/>
          <p:cNvSpPr/>
          <p:nvPr/>
        </p:nvSpPr>
        <p:spPr>
          <a:xfrm>
            <a:off x="578585" y="1503340"/>
            <a:ext cx="4352081" cy="66916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Times New Roman"/>
                <a:cs typeface="Times New Roman"/>
              </a:rPr>
              <a:t>Fill up each “bucket” completely.</a:t>
            </a:r>
          </a:p>
          <a:p>
            <a:pPr algn="ctr"/>
            <a:r>
              <a:rPr lang="en-US" dirty="0" smtClean="0">
                <a:solidFill>
                  <a:schemeClr val="tx1"/>
                </a:solidFill>
                <a:latin typeface="Times New Roman"/>
                <a:cs typeface="Times New Roman"/>
              </a:rPr>
              <a:t>Don’t allow buckets to “leak.” </a:t>
            </a:r>
            <a:endParaRPr lang="en-US" dirty="0">
              <a:solidFill>
                <a:schemeClr val="tx1"/>
              </a:solidFill>
              <a:latin typeface="Times New Roman"/>
              <a:cs typeface="Times New Roman"/>
            </a:endParaRPr>
          </a:p>
        </p:txBody>
      </p:sp>
      <p:sp>
        <p:nvSpPr>
          <p:cNvPr id="24" name="Rectangle 23"/>
          <p:cNvSpPr/>
          <p:nvPr/>
        </p:nvSpPr>
        <p:spPr>
          <a:xfrm>
            <a:off x="430223" y="4495406"/>
            <a:ext cx="4352081" cy="66916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Times New Roman"/>
                <a:cs typeface="Times New Roman"/>
              </a:rPr>
              <a:t>Buckets may contain multiple note cards.</a:t>
            </a:r>
            <a:endParaRPr lang="en-US" dirty="0">
              <a:solidFill>
                <a:schemeClr val="tx1"/>
              </a:solidFill>
              <a:latin typeface="Times New Roman"/>
              <a:cs typeface="Times New Roman"/>
            </a:endParaRPr>
          </a:p>
        </p:txBody>
      </p:sp>
    </p:spTree>
    <p:extLst>
      <p:ext uri="{BB962C8B-B14F-4D97-AF65-F5344CB8AC3E}">
        <p14:creationId xmlns:p14="http://schemas.microsoft.com/office/powerpoint/2010/main" val="127495430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5-01-06 at 1.07.49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84594"/>
            <a:ext cx="9144000" cy="5715000"/>
          </a:xfrm>
          <a:prstGeom prst="rect">
            <a:avLst/>
          </a:prstGeom>
        </p:spPr>
      </p:pic>
      <p:sp>
        <p:nvSpPr>
          <p:cNvPr id="5" name="Rectangle 4"/>
          <p:cNvSpPr/>
          <p:nvPr/>
        </p:nvSpPr>
        <p:spPr>
          <a:xfrm>
            <a:off x="549917" y="3312790"/>
            <a:ext cx="2644837" cy="109989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Times New Roman"/>
                <a:cs typeface="Times New Roman"/>
              </a:rPr>
              <a:t>This is where you put </a:t>
            </a:r>
            <a:r>
              <a:rPr lang="en-US" i="1" dirty="0" smtClean="0">
                <a:solidFill>
                  <a:schemeClr val="tx1"/>
                </a:solidFill>
                <a:latin typeface="Times New Roman"/>
                <a:cs typeface="Times New Roman"/>
              </a:rPr>
              <a:t>borrowed</a:t>
            </a:r>
            <a:r>
              <a:rPr lang="en-US" dirty="0" smtClean="0">
                <a:solidFill>
                  <a:schemeClr val="tx1"/>
                </a:solidFill>
                <a:latin typeface="Times New Roman"/>
                <a:cs typeface="Times New Roman"/>
              </a:rPr>
              <a:t> ideas or direct quotations or “cut/paste” from the web.</a:t>
            </a:r>
            <a:endParaRPr lang="en-US" dirty="0">
              <a:solidFill>
                <a:schemeClr val="tx1"/>
              </a:solidFill>
              <a:latin typeface="Times New Roman"/>
              <a:cs typeface="Times New Roman"/>
            </a:endParaRPr>
          </a:p>
        </p:txBody>
      </p:sp>
      <p:sp>
        <p:nvSpPr>
          <p:cNvPr id="6" name="Rectangle 5"/>
          <p:cNvSpPr/>
          <p:nvPr/>
        </p:nvSpPr>
        <p:spPr>
          <a:xfrm>
            <a:off x="3770857" y="3530660"/>
            <a:ext cx="3482805" cy="144507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Times New Roman"/>
                <a:cs typeface="Times New Roman"/>
              </a:rPr>
              <a:t>This is where you put </a:t>
            </a:r>
            <a:r>
              <a:rPr lang="en-US" i="1" dirty="0" smtClean="0">
                <a:solidFill>
                  <a:schemeClr val="tx1"/>
                </a:solidFill>
                <a:latin typeface="Times New Roman"/>
                <a:cs typeface="Times New Roman"/>
              </a:rPr>
              <a:t>your own</a:t>
            </a:r>
            <a:r>
              <a:rPr lang="en-US" dirty="0" smtClean="0">
                <a:solidFill>
                  <a:schemeClr val="tx1"/>
                </a:solidFill>
                <a:latin typeface="Times New Roman"/>
                <a:cs typeface="Times New Roman"/>
              </a:rPr>
              <a:t> ideas. This is where you write </a:t>
            </a:r>
            <a:r>
              <a:rPr lang="en-US" b="1" i="1" dirty="0" smtClean="0">
                <a:solidFill>
                  <a:schemeClr val="tx1"/>
                </a:solidFill>
                <a:latin typeface="Times New Roman"/>
                <a:cs typeface="Times New Roman"/>
              </a:rPr>
              <a:t>90%</a:t>
            </a:r>
            <a:r>
              <a:rPr lang="en-US" dirty="0" smtClean="0">
                <a:solidFill>
                  <a:schemeClr val="tx1"/>
                </a:solidFill>
                <a:latin typeface="Times New Roman"/>
                <a:cs typeface="Times New Roman"/>
              </a:rPr>
              <a:t> of your paper. This is the bulk of the writing that you transfer through the RTF. </a:t>
            </a:r>
            <a:endParaRPr lang="en-US" dirty="0">
              <a:solidFill>
                <a:schemeClr val="tx1"/>
              </a:solidFill>
              <a:latin typeface="Times New Roman"/>
              <a:cs typeface="Times New Roman"/>
            </a:endParaRPr>
          </a:p>
        </p:txBody>
      </p:sp>
      <p:sp>
        <p:nvSpPr>
          <p:cNvPr id="2" name="TextBox 1"/>
          <p:cNvSpPr txBox="1"/>
          <p:nvPr/>
        </p:nvSpPr>
        <p:spPr>
          <a:xfrm>
            <a:off x="3194754" y="13229"/>
            <a:ext cx="2266215" cy="646331"/>
          </a:xfrm>
          <a:prstGeom prst="rect">
            <a:avLst/>
          </a:prstGeom>
          <a:noFill/>
        </p:spPr>
        <p:txBody>
          <a:bodyPr wrap="none" rtlCol="0">
            <a:spAutoFit/>
          </a:bodyPr>
          <a:lstStyle/>
          <a:p>
            <a:r>
              <a:rPr lang="en-US" sz="3600" dirty="0" smtClean="0">
                <a:latin typeface="Times New Roman"/>
                <a:cs typeface="Times New Roman"/>
              </a:rPr>
              <a:t>Note Cards</a:t>
            </a:r>
            <a:endParaRPr lang="en-US" sz="3600" dirty="0">
              <a:latin typeface="Times New Roman"/>
              <a:cs typeface="Times New Roman"/>
            </a:endParaRPr>
          </a:p>
        </p:txBody>
      </p:sp>
      <p:sp>
        <p:nvSpPr>
          <p:cNvPr id="9" name="Right Arrow 8"/>
          <p:cNvSpPr/>
          <p:nvPr/>
        </p:nvSpPr>
        <p:spPr>
          <a:xfrm rot="1260000">
            <a:off x="182284" y="1451424"/>
            <a:ext cx="3530277" cy="979646"/>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chemeClr val="tx1"/>
                </a:solidFill>
                <a:latin typeface="Times New Roman"/>
                <a:cs typeface="Times New Roman"/>
              </a:rPr>
              <a:t>Write your paper here.</a:t>
            </a:r>
            <a:endParaRPr lang="en-US" sz="2400" dirty="0">
              <a:solidFill>
                <a:schemeClr val="tx1"/>
              </a:solidFill>
              <a:latin typeface="Times New Roman"/>
              <a:cs typeface="Times New Roman"/>
            </a:endParaRPr>
          </a:p>
        </p:txBody>
      </p:sp>
      <p:sp>
        <p:nvSpPr>
          <p:cNvPr id="7" name="Rectangle 6"/>
          <p:cNvSpPr/>
          <p:nvPr/>
        </p:nvSpPr>
        <p:spPr>
          <a:xfrm>
            <a:off x="6425909" y="864345"/>
            <a:ext cx="2154385" cy="154199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Times New Roman"/>
                <a:cs typeface="Times New Roman"/>
              </a:rPr>
              <a:t>Don’t forget to put your parenthetical  in-text citations here. Why do it later when you can do it now? </a:t>
            </a:r>
            <a:endParaRPr lang="en-US" dirty="0">
              <a:solidFill>
                <a:schemeClr val="tx1"/>
              </a:solidFill>
              <a:latin typeface="Times New Roman"/>
              <a:cs typeface="Times New Roman"/>
            </a:endParaRPr>
          </a:p>
        </p:txBody>
      </p:sp>
      <p:cxnSp>
        <p:nvCxnSpPr>
          <p:cNvPr id="8" name="Straight Arrow Connector 7"/>
          <p:cNvCxnSpPr/>
          <p:nvPr/>
        </p:nvCxnSpPr>
        <p:spPr>
          <a:xfrm flipH="1">
            <a:off x="6297940" y="2406342"/>
            <a:ext cx="686813" cy="906448"/>
          </a:xfrm>
          <a:prstGeom prst="straightConnector1">
            <a:avLst/>
          </a:prstGeom>
          <a:ln w="7620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7312576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5-01-06 at 1.07.49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84594"/>
            <a:ext cx="9144000" cy="5715000"/>
          </a:xfrm>
          <a:prstGeom prst="rect">
            <a:avLst/>
          </a:prstGeom>
        </p:spPr>
      </p:pic>
      <p:sp>
        <p:nvSpPr>
          <p:cNvPr id="6" name="Rectangle 5"/>
          <p:cNvSpPr/>
          <p:nvPr/>
        </p:nvSpPr>
        <p:spPr>
          <a:xfrm>
            <a:off x="3903139" y="181821"/>
            <a:ext cx="4470318" cy="1670352"/>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Times New Roman"/>
                <a:cs typeface="Times New Roman"/>
              </a:rPr>
              <a:t>WARNING! BE CAREFUL! </a:t>
            </a:r>
          </a:p>
          <a:p>
            <a:pPr algn="ctr"/>
            <a:r>
              <a:rPr lang="en-US" dirty="0" smtClean="0">
                <a:solidFill>
                  <a:schemeClr val="tx1"/>
                </a:solidFill>
                <a:latin typeface="Times New Roman"/>
                <a:cs typeface="Times New Roman"/>
              </a:rPr>
              <a:t>The “Paraphrase or Summary” box may be smaller than the “Direct Quotation” box, but you will normally type </a:t>
            </a:r>
            <a:r>
              <a:rPr lang="en-US" i="1" dirty="0" smtClean="0">
                <a:solidFill>
                  <a:schemeClr val="tx1"/>
                </a:solidFill>
                <a:latin typeface="Times New Roman"/>
                <a:cs typeface="Times New Roman"/>
              </a:rPr>
              <a:t>much more </a:t>
            </a:r>
            <a:r>
              <a:rPr lang="en-US" dirty="0" smtClean="0">
                <a:solidFill>
                  <a:schemeClr val="tx1"/>
                </a:solidFill>
                <a:latin typeface="Times New Roman"/>
                <a:cs typeface="Times New Roman"/>
              </a:rPr>
              <a:t>into the “Paraphrase and Summary” box. That is where you are building your research paper.    </a:t>
            </a:r>
            <a:endParaRPr lang="en-US" dirty="0">
              <a:solidFill>
                <a:schemeClr val="tx1"/>
              </a:solidFill>
              <a:latin typeface="Times New Roman"/>
              <a:cs typeface="Times New Roman"/>
            </a:endParaRPr>
          </a:p>
        </p:txBody>
      </p:sp>
      <p:cxnSp>
        <p:nvCxnSpPr>
          <p:cNvPr id="3" name="Straight Arrow Connector 2"/>
          <p:cNvCxnSpPr/>
          <p:nvPr/>
        </p:nvCxnSpPr>
        <p:spPr>
          <a:xfrm flipH="1">
            <a:off x="4325625" y="1852173"/>
            <a:ext cx="489443" cy="701179"/>
          </a:xfrm>
          <a:prstGeom prst="straightConnector1">
            <a:avLst/>
          </a:prstGeom>
          <a:ln w="7620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7" name="Rectangle 6"/>
          <p:cNvSpPr/>
          <p:nvPr/>
        </p:nvSpPr>
        <p:spPr>
          <a:xfrm>
            <a:off x="1005344" y="4316392"/>
            <a:ext cx="7368113" cy="1001989"/>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Times New Roman"/>
                <a:cs typeface="Times New Roman"/>
              </a:rPr>
              <a:t>When you do the “RTF transfer,” you should see more of this “Paraphrase or Summary” text than of anything else. Fill it up. </a:t>
            </a:r>
            <a:r>
              <a:rPr lang="en-US" dirty="0">
                <a:solidFill>
                  <a:schemeClr val="tx1"/>
                </a:solidFill>
                <a:latin typeface="Times New Roman"/>
                <a:cs typeface="Times New Roman"/>
              </a:rPr>
              <a:t>P</a:t>
            </a:r>
            <a:r>
              <a:rPr lang="en-US" dirty="0" smtClean="0">
                <a:solidFill>
                  <a:schemeClr val="tx1"/>
                </a:solidFill>
                <a:latin typeface="Times New Roman"/>
                <a:cs typeface="Times New Roman"/>
              </a:rPr>
              <a:t>ut your in-text citations here so you have them when you do the RTF transfer.  </a:t>
            </a:r>
          </a:p>
        </p:txBody>
      </p:sp>
      <p:cxnSp>
        <p:nvCxnSpPr>
          <p:cNvPr id="8" name="Straight Arrow Connector 7"/>
          <p:cNvCxnSpPr/>
          <p:nvPr/>
        </p:nvCxnSpPr>
        <p:spPr>
          <a:xfrm flipH="1">
            <a:off x="1005344" y="1025567"/>
            <a:ext cx="2897796" cy="826606"/>
          </a:xfrm>
          <a:prstGeom prst="straightConnector1">
            <a:avLst/>
          </a:prstGeom>
          <a:ln w="19050" cmpd="sng">
            <a:solidFill>
              <a:schemeClr val="tx1"/>
            </a:solidFill>
            <a:prstDash val="dot"/>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451579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5-01-06 at 1.07.49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71500"/>
            <a:ext cx="9144000" cy="5715000"/>
          </a:xfrm>
          <a:prstGeom prst="rect">
            <a:avLst/>
          </a:prstGeom>
        </p:spPr>
      </p:pic>
      <p:cxnSp>
        <p:nvCxnSpPr>
          <p:cNvPr id="3" name="Straight Arrow Connector 2"/>
          <p:cNvCxnSpPr/>
          <p:nvPr/>
        </p:nvCxnSpPr>
        <p:spPr>
          <a:xfrm flipH="1" flipV="1">
            <a:off x="5355140" y="1793884"/>
            <a:ext cx="1348605" cy="1367778"/>
          </a:xfrm>
          <a:prstGeom prst="straightConnector1">
            <a:avLst/>
          </a:prstGeom>
          <a:ln w="7620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7" name="Rectangle 6"/>
          <p:cNvSpPr/>
          <p:nvPr/>
        </p:nvSpPr>
        <p:spPr>
          <a:xfrm>
            <a:off x="2828143" y="3161662"/>
            <a:ext cx="5211114" cy="100224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latin typeface="Times New Roman"/>
                <a:cs typeface="Times New Roman"/>
              </a:rPr>
              <a:t>This is your link from your note card to your source. You have </a:t>
            </a:r>
            <a:r>
              <a:rPr lang="en-US" i="1" dirty="0" smtClean="0">
                <a:solidFill>
                  <a:schemeClr val="tx1"/>
                </a:solidFill>
                <a:latin typeface="Times New Roman"/>
                <a:cs typeface="Times New Roman"/>
              </a:rPr>
              <a:t>confidence</a:t>
            </a:r>
            <a:r>
              <a:rPr lang="en-US" dirty="0" smtClean="0">
                <a:solidFill>
                  <a:schemeClr val="tx1"/>
                </a:solidFill>
                <a:latin typeface="Times New Roman"/>
                <a:cs typeface="Times New Roman"/>
              </a:rPr>
              <a:t> that you have </a:t>
            </a:r>
            <a:r>
              <a:rPr lang="en-US" i="1" dirty="0" smtClean="0">
                <a:solidFill>
                  <a:schemeClr val="tx1"/>
                </a:solidFill>
                <a:latin typeface="Times New Roman"/>
                <a:cs typeface="Times New Roman"/>
              </a:rPr>
              <a:t>good information </a:t>
            </a:r>
            <a:r>
              <a:rPr lang="en-US" dirty="0" smtClean="0">
                <a:solidFill>
                  <a:schemeClr val="tx1"/>
                </a:solidFill>
                <a:latin typeface="Times New Roman"/>
                <a:cs typeface="Times New Roman"/>
              </a:rPr>
              <a:t>in your research paper. (Choose good sources!)</a:t>
            </a:r>
            <a:endParaRPr lang="en-US" dirty="0">
              <a:solidFill>
                <a:schemeClr val="tx1"/>
              </a:solidFill>
              <a:latin typeface="Times New Roman"/>
              <a:cs typeface="Times New Roman"/>
            </a:endParaRPr>
          </a:p>
        </p:txBody>
      </p:sp>
    </p:spTree>
    <p:extLst>
      <p:ext uri="{BB962C8B-B14F-4D97-AF65-F5344CB8AC3E}">
        <p14:creationId xmlns:p14="http://schemas.microsoft.com/office/powerpoint/2010/main" val="24634589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1708" y="2301041"/>
            <a:ext cx="7766168" cy="1938992"/>
          </a:xfrm>
          <a:prstGeom prst="rect">
            <a:avLst/>
          </a:prstGeom>
          <a:noFill/>
        </p:spPr>
        <p:txBody>
          <a:bodyPr wrap="square" rtlCol="0">
            <a:spAutoFit/>
          </a:bodyPr>
          <a:lstStyle/>
          <a:p>
            <a:r>
              <a:rPr lang="en-US" sz="2400" dirty="0">
                <a:latin typeface="Times New Roman"/>
                <a:cs typeface="Times New Roman"/>
              </a:rPr>
              <a:t>"The Emancipation Proclamation January 1, 1863." </a:t>
            </a:r>
            <a:r>
              <a:rPr lang="en-US" sz="2400" i="1" dirty="0" err="1">
                <a:latin typeface="Times New Roman"/>
                <a:cs typeface="Times New Roman"/>
              </a:rPr>
              <a:t>www.archives.gov</a:t>
            </a:r>
            <a:r>
              <a:rPr lang="en-US" sz="2400" dirty="0">
                <a:latin typeface="Times New Roman"/>
                <a:cs typeface="Times New Roman"/>
              </a:rPr>
              <a:t>. National Archives and Records Administration, </a:t>
            </a:r>
            <a:r>
              <a:rPr lang="en-US" sz="2400" dirty="0" err="1">
                <a:latin typeface="Times New Roman"/>
                <a:cs typeface="Times New Roman"/>
              </a:rPr>
              <a:t>n.d.</a:t>
            </a:r>
            <a:r>
              <a:rPr lang="en-US" sz="2400" dirty="0">
                <a:latin typeface="Times New Roman"/>
                <a:cs typeface="Times New Roman"/>
              </a:rPr>
              <a:t> Web. 18 Dec. 2014. </a:t>
            </a:r>
            <a:r>
              <a:rPr lang="en-US" sz="2400" dirty="0" smtClean="0">
                <a:latin typeface="Times New Roman"/>
                <a:cs typeface="Times New Roman"/>
              </a:rPr>
              <a:t>   </a:t>
            </a:r>
            <a:r>
              <a:rPr lang="en-US" sz="2400" dirty="0" smtClean="0">
                <a:latin typeface="Times New Roman"/>
                <a:cs typeface="Times New Roman"/>
                <a:hlinkClick r:id="rId2"/>
              </a:rPr>
              <a:t>http</a:t>
            </a:r>
            <a:r>
              <a:rPr lang="en-US" sz="2400" dirty="0">
                <a:latin typeface="Times New Roman"/>
                <a:cs typeface="Times New Roman"/>
                <a:hlinkClick r:id="rId2"/>
              </a:rPr>
              <a:t>://www.archives.gov/exhibits/featured_documents/emancipation_proclamation/</a:t>
            </a:r>
            <a:r>
              <a:rPr lang="en-US" sz="2400" dirty="0" smtClean="0">
                <a:latin typeface="Times New Roman"/>
                <a:cs typeface="Times New Roman"/>
                <a:hlinkClick r:id="rId2"/>
              </a:rPr>
              <a:t>transcript.html</a:t>
            </a:r>
            <a:r>
              <a:rPr lang="en-US" sz="2400" dirty="0" smtClean="0">
                <a:latin typeface="Times New Roman"/>
                <a:cs typeface="Times New Roman"/>
              </a:rPr>
              <a:t>.</a:t>
            </a:r>
            <a:endParaRPr lang="en-US" sz="2800" dirty="0">
              <a:latin typeface="Times New Roman"/>
              <a:cs typeface="Times New Roman"/>
            </a:endParaRPr>
          </a:p>
        </p:txBody>
      </p:sp>
      <p:sp>
        <p:nvSpPr>
          <p:cNvPr id="3" name="TextBox 2"/>
          <p:cNvSpPr txBox="1"/>
          <p:nvPr/>
        </p:nvSpPr>
        <p:spPr>
          <a:xfrm>
            <a:off x="514090" y="315254"/>
            <a:ext cx="4183908" cy="523220"/>
          </a:xfrm>
          <a:prstGeom prst="rect">
            <a:avLst/>
          </a:prstGeom>
          <a:noFill/>
        </p:spPr>
        <p:txBody>
          <a:bodyPr wrap="none" rtlCol="0">
            <a:spAutoFit/>
          </a:bodyPr>
          <a:lstStyle/>
          <a:p>
            <a:r>
              <a:rPr lang="en-US" sz="2800" b="1" dirty="0" smtClean="0">
                <a:latin typeface="Times New Roman" charset="0"/>
                <a:cs typeface="Times New Roman" charset="0"/>
              </a:rPr>
              <a:t>Works Cited entry (Web):</a:t>
            </a:r>
            <a:endParaRPr lang="en-US" sz="2800" dirty="0"/>
          </a:p>
        </p:txBody>
      </p:sp>
      <p:sp>
        <p:nvSpPr>
          <p:cNvPr id="4" name="Rectangle 3"/>
          <p:cNvSpPr/>
          <p:nvPr/>
        </p:nvSpPr>
        <p:spPr>
          <a:xfrm>
            <a:off x="5561947" y="5511222"/>
            <a:ext cx="2335294" cy="905233"/>
          </a:xfrm>
          <a:prstGeom prst="rect">
            <a:avLst/>
          </a:prstGeom>
          <a:solidFill>
            <a:schemeClr val="tx2">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solidFill>
                  <a:schemeClr val="tx1"/>
                </a:solidFill>
              </a:rPr>
              <a:t>8. URL (Universal Resource Locator)  </a:t>
            </a:r>
            <a:endParaRPr lang="en-US" sz="2000" dirty="0"/>
          </a:p>
        </p:txBody>
      </p:sp>
      <p:sp>
        <p:nvSpPr>
          <p:cNvPr id="5" name="TextBox 4"/>
          <p:cNvSpPr txBox="1"/>
          <p:nvPr/>
        </p:nvSpPr>
        <p:spPr>
          <a:xfrm>
            <a:off x="262770" y="706340"/>
            <a:ext cx="6000786" cy="461665"/>
          </a:xfrm>
          <a:prstGeom prst="rect">
            <a:avLst/>
          </a:prstGeom>
          <a:noFill/>
        </p:spPr>
        <p:txBody>
          <a:bodyPr wrap="none" rtlCol="0">
            <a:spAutoFit/>
          </a:bodyPr>
          <a:lstStyle/>
          <a:p>
            <a:r>
              <a:rPr lang="en-US" dirty="0">
                <a:latin typeface="Times New Roman" charset="0"/>
                <a:cs typeface="Times New Roman" charset="0"/>
              </a:rPr>
              <a:t>(</a:t>
            </a:r>
            <a:r>
              <a:rPr lang="en-US" sz="2400" dirty="0">
                <a:latin typeface="Times New Roman" charset="0"/>
                <a:cs typeface="Times New Roman" charset="0"/>
              </a:rPr>
              <a:t>Information on </a:t>
            </a:r>
            <a:r>
              <a:rPr lang="en-US" sz="2400" dirty="0" smtClean="0">
                <a:latin typeface="Times New Roman" charset="0"/>
                <a:cs typeface="Times New Roman" charset="0"/>
              </a:rPr>
              <a:t>Web  </a:t>
            </a:r>
            <a:r>
              <a:rPr lang="en-US" sz="2400" dirty="0">
                <a:latin typeface="Times New Roman" charset="0"/>
                <a:cs typeface="Times New Roman" charset="0"/>
              </a:rPr>
              <a:t>has </a:t>
            </a:r>
            <a:r>
              <a:rPr lang="en-US" sz="2400" b="1" i="1" u="sng" dirty="0" smtClean="0">
                <a:latin typeface="Times New Roman" charset="0"/>
                <a:cs typeface="Times New Roman" charset="0"/>
              </a:rPr>
              <a:t>seven or eight</a:t>
            </a:r>
            <a:r>
              <a:rPr lang="en-US" sz="2400" dirty="0" smtClean="0">
                <a:latin typeface="Times New Roman" charset="0"/>
                <a:cs typeface="Times New Roman" charset="0"/>
              </a:rPr>
              <a:t> </a:t>
            </a:r>
            <a:r>
              <a:rPr lang="en-US" sz="2400" dirty="0">
                <a:latin typeface="Times New Roman" charset="0"/>
                <a:cs typeface="Times New Roman" charset="0"/>
              </a:rPr>
              <a:t>parts.</a:t>
            </a:r>
            <a:r>
              <a:rPr lang="en-US" sz="2400" dirty="0" smtClean="0">
                <a:latin typeface="Times New Roman" charset="0"/>
                <a:cs typeface="Times New Roman" charset="0"/>
              </a:rPr>
              <a:t>)</a:t>
            </a:r>
            <a:endParaRPr lang="en-US" sz="2400" dirty="0"/>
          </a:p>
        </p:txBody>
      </p:sp>
      <p:sp>
        <p:nvSpPr>
          <p:cNvPr id="6" name="Rectangle 5"/>
          <p:cNvSpPr/>
          <p:nvPr/>
        </p:nvSpPr>
        <p:spPr>
          <a:xfrm>
            <a:off x="5561947" y="4451887"/>
            <a:ext cx="1802888" cy="715364"/>
          </a:xfrm>
          <a:prstGeom prst="rect">
            <a:avLst/>
          </a:prstGeom>
          <a:solidFill>
            <a:schemeClr val="tx2">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solidFill>
                  <a:schemeClr val="tx1"/>
                </a:solidFill>
              </a:rPr>
              <a:t>6. Medium of publication</a:t>
            </a:r>
            <a:endParaRPr lang="en-US" sz="2000" dirty="0"/>
          </a:p>
        </p:txBody>
      </p:sp>
      <p:sp>
        <p:nvSpPr>
          <p:cNvPr id="7" name="Rectangle 6"/>
          <p:cNvSpPr/>
          <p:nvPr/>
        </p:nvSpPr>
        <p:spPr>
          <a:xfrm>
            <a:off x="7532952" y="1833865"/>
            <a:ext cx="1309848" cy="1587983"/>
          </a:xfrm>
          <a:prstGeom prst="rect">
            <a:avLst/>
          </a:prstGeom>
          <a:solidFill>
            <a:schemeClr val="tx2">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a:solidFill>
                  <a:schemeClr val="tx1"/>
                </a:solidFill>
              </a:rPr>
              <a:t>7</a:t>
            </a:r>
            <a:r>
              <a:rPr lang="en-US" sz="2000" dirty="0" smtClean="0">
                <a:solidFill>
                  <a:schemeClr val="tx1"/>
                </a:solidFill>
              </a:rPr>
              <a:t>. Date you viewed the web site</a:t>
            </a:r>
            <a:endParaRPr lang="en-US" sz="2000" dirty="0"/>
          </a:p>
        </p:txBody>
      </p:sp>
      <p:sp>
        <p:nvSpPr>
          <p:cNvPr id="8" name="Rectangle 7"/>
          <p:cNvSpPr/>
          <p:nvPr/>
        </p:nvSpPr>
        <p:spPr>
          <a:xfrm>
            <a:off x="2753783" y="4448685"/>
            <a:ext cx="2169610" cy="1062538"/>
          </a:xfrm>
          <a:prstGeom prst="rect">
            <a:avLst/>
          </a:prstGeom>
          <a:solidFill>
            <a:schemeClr val="tx2">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solidFill>
                  <a:schemeClr val="tx1"/>
                </a:solidFill>
              </a:rPr>
              <a:t>5. Date of publication…if provided</a:t>
            </a:r>
            <a:endParaRPr lang="en-US" sz="2000" dirty="0"/>
          </a:p>
        </p:txBody>
      </p:sp>
      <p:sp>
        <p:nvSpPr>
          <p:cNvPr id="9" name="Rectangle 8"/>
          <p:cNvSpPr/>
          <p:nvPr/>
        </p:nvSpPr>
        <p:spPr>
          <a:xfrm>
            <a:off x="6149648" y="510082"/>
            <a:ext cx="2693151" cy="715364"/>
          </a:xfrm>
          <a:prstGeom prst="rect">
            <a:avLst/>
          </a:prstGeom>
          <a:solidFill>
            <a:schemeClr val="tx2">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solidFill>
                  <a:schemeClr val="tx1"/>
                </a:solidFill>
              </a:rPr>
              <a:t>4. Organization (Publisher of the site)</a:t>
            </a:r>
            <a:endParaRPr lang="en-US" sz="2000" dirty="0"/>
          </a:p>
        </p:txBody>
      </p:sp>
      <p:sp>
        <p:nvSpPr>
          <p:cNvPr id="10" name="Rectangle 9"/>
          <p:cNvSpPr/>
          <p:nvPr/>
        </p:nvSpPr>
        <p:spPr>
          <a:xfrm>
            <a:off x="132282" y="4448685"/>
            <a:ext cx="2343649" cy="1240132"/>
          </a:xfrm>
          <a:prstGeom prst="rect">
            <a:avLst/>
          </a:prstGeom>
          <a:solidFill>
            <a:schemeClr val="tx2">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a:solidFill>
                  <a:schemeClr val="tx1"/>
                </a:solidFill>
              </a:rPr>
              <a:t>3</a:t>
            </a:r>
            <a:r>
              <a:rPr lang="en-US" sz="2000" dirty="0" smtClean="0">
                <a:solidFill>
                  <a:schemeClr val="tx1"/>
                </a:solidFill>
              </a:rPr>
              <a:t>.Domain name. (Name of the Web site)</a:t>
            </a:r>
            <a:endParaRPr lang="en-US" sz="2000" dirty="0"/>
          </a:p>
        </p:txBody>
      </p:sp>
      <p:sp>
        <p:nvSpPr>
          <p:cNvPr id="11" name="Rectangle 10"/>
          <p:cNvSpPr/>
          <p:nvPr/>
        </p:nvSpPr>
        <p:spPr>
          <a:xfrm>
            <a:off x="3182427" y="1273288"/>
            <a:ext cx="2532160" cy="715364"/>
          </a:xfrm>
          <a:prstGeom prst="rect">
            <a:avLst/>
          </a:prstGeom>
          <a:solidFill>
            <a:schemeClr val="tx2">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solidFill>
                  <a:schemeClr val="tx1"/>
                </a:solidFill>
              </a:rPr>
              <a:t>2. Article title </a:t>
            </a:r>
          </a:p>
          <a:p>
            <a:pPr algn="ctr"/>
            <a:r>
              <a:rPr lang="en-US" sz="2000" dirty="0" smtClean="0">
                <a:solidFill>
                  <a:schemeClr val="tx1"/>
                </a:solidFill>
              </a:rPr>
              <a:t>(in quotation marks) </a:t>
            </a:r>
            <a:endParaRPr lang="en-US" sz="2000" dirty="0"/>
          </a:p>
        </p:txBody>
      </p:sp>
      <p:sp>
        <p:nvSpPr>
          <p:cNvPr id="12" name="Rectangle 11"/>
          <p:cNvSpPr/>
          <p:nvPr/>
        </p:nvSpPr>
        <p:spPr>
          <a:xfrm>
            <a:off x="262770" y="1273288"/>
            <a:ext cx="2686083" cy="715364"/>
          </a:xfrm>
          <a:prstGeom prst="rect">
            <a:avLst/>
          </a:prstGeom>
          <a:solidFill>
            <a:schemeClr val="tx2">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a:solidFill>
                  <a:schemeClr val="tx1"/>
                </a:solidFill>
              </a:rPr>
              <a:t>1</a:t>
            </a:r>
            <a:r>
              <a:rPr lang="en-US" sz="2000" dirty="0" smtClean="0">
                <a:solidFill>
                  <a:schemeClr val="tx1"/>
                </a:solidFill>
              </a:rPr>
              <a:t>. Author’s last name…if provided</a:t>
            </a:r>
            <a:endParaRPr lang="en-US" sz="2000" dirty="0"/>
          </a:p>
        </p:txBody>
      </p:sp>
      <p:cxnSp>
        <p:nvCxnSpPr>
          <p:cNvPr id="13" name="Straight Arrow Connector 12"/>
          <p:cNvCxnSpPr/>
          <p:nvPr/>
        </p:nvCxnSpPr>
        <p:spPr>
          <a:xfrm flipH="1">
            <a:off x="514091" y="1988652"/>
            <a:ext cx="142832" cy="493221"/>
          </a:xfrm>
          <a:prstGeom prst="straightConnector1">
            <a:avLst/>
          </a:prstGeom>
          <a:ln>
            <a:solidFill>
              <a:schemeClr val="tx1"/>
            </a:solidFill>
            <a:prstDash val="dot"/>
            <a:tailEnd type="arrow"/>
          </a:ln>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flipV="1">
            <a:off x="248172" y="2963649"/>
            <a:ext cx="1" cy="1485035"/>
          </a:xfrm>
          <a:prstGeom prst="line">
            <a:avLst/>
          </a:prstGeom>
          <a:ln>
            <a:solidFill>
              <a:schemeClr val="tx1"/>
            </a:solidFill>
            <a:prstDash val="dot"/>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flipH="1">
            <a:off x="3155831" y="1988652"/>
            <a:ext cx="474322" cy="493221"/>
          </a:xfrm>
          <a:prstGeom prst="straightConnector1">
            <a:avLst/>
          </a:prstGeom>
          <a:ln>
            <a:solidFill>
              <a:schemeClr val="tx1"/>
            </a:solidFill>
            <a:prstDash val="dot"/>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V="1">
            <a:off x="262770" y="2963649"/>
            <a:ext cx="251321" cy="1"/>
          </a:xfrm>
          <a:prstGeom prst="straightConnector1">
            <a:avLst/>
          </a:prstGeom>
          <a:ln>
            <a:solidFill>
              <a:schemeClr val="tx1"/>
            </a:solidFill>
            <a:prstDash val="dot"/>
            <a:tailEnd type="arrow"/>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V="1">
            <a:off x="7364835" y="1225447"/>
            <a:ext cx="0" cy="1738203"/>
          </a:xfrm>
          <a:prstGeom prst="line">
            <a:avLst/>
          </a:prstGeom>
          <a:ln>
            <a:solidFill>
              <a:schemeClr val="tx1"/>
            </a:solidFill>
            <a:prstDash val="dot"/>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flipH="1" flipV="1">
            <a:off x="8187875" y="3810407"/>
            <a:ext cx="1" cy="2082393"/>
          </a:xfrm>
          <a:prstGeom prst="line">
            <a:avLst/>
          </a:prstGeom>
          <a:ln>
            <a:solidFill>
              <a:schemeClr val="tx1"/>
            </a:solidFill>
            <a:prstDash val="dot"/>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flipH="1">
            <a:off x="6861193" y="2963649"/>
            <a:ext cx="503642" cy="0"/>
          </a:xfrm>
          <a:prstGeom prst="straightConnector1">
            <a:avLst/>
          </a:prstGeom>
          <a:ln>
            <a:solidFill>
              <a:schemeClr val="tx1"/>
            </a:solidFill>
            <a:prstDash val="dot"/>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flipH="1">
            <a:off x="5561947" y="3284832"/>
            <a:ext cx="2029161" cy="0"/>
          </a:xfrm>
          <a:prstGeom prst="straightConnector1">
            <a:avLst/>
          </a:prstGeom>
          <a:ln>
            <a:solidFill>
              <a:schemeClr val="tx1"/>
            </a:solidFill>
            <a:prstDash val="dot"/>
            <a:tailEnd type="arrow"/>
          </a:ln>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p:nvPr/>
        </p:nvCxnSpPr>
        <p:spPr>
          <a:xfrm flipH="1" flipV="1">
            <a:off x="2934255" y="3387027"/>
            <a:ext cx="248171" cy="1047054"/>
          </a:xfrm>
          <a:prstGeom prst="straightConnector1">
            <a:avLst/>
          </a:prstGeom>
          <a:ln>
            <a:solidFill>
              <a:schemeClr val="tx1"/>
            </a:solidFill>
            <a:prstDash val="dot"/>
            <a:tailEnd type="arrow"/>
          </a:ln>
        </p:spPr>
        <p:style>
          <a:lnRef idx="2">
            <a:schemeClr val="accent1"/>
          </a:lnRef>
          <a:fillRef idx="0">
            <a:schemeClr val="accent1"/>
          </a:fillRef>
          <a:effectRef idx="1">
            <a:schemeClr val="accent1"/>
          </a:effectRef>
          <a:fontRef idx="minor">
            <a:schemeClr val="tx1"/>
          </a:fontRef>
        </p:style>
      </p:cxnSp>
      <p:cxnSp>
        <p:nvCxnSpPr>
          <p:cNvPr id="36" name="Straight Arrow Connector 35"/>
          <p:cNvCxnSpPr/>
          <p:nvPr/>
        </p:nvCxnSpPr>
        <p:spPr>
          <a:xfrm flipH="1" flipV="1">
            <a:off x="3445196" y="3387027"/>
            <a:ext cx="2116751" cy="1064860"/>
          </a:xfrm>
          <a:prstGeom prst="straightConnector1">
            <a:avLst/>
          </a:prstGeom>
          <a:ln>
            <a:solidFill>
              <a:schemeClr val="tx1"/>
            </a:solidFill>
            <a:prstDash val="dot"/>
            <a:tailEnd type="arrow"/>
          </a:ln>
        </p:spPr>
        <p:style>
          <a:lnRef idx="2">
            <a:schemeClr val="accent1"/>
          </a:lnRef>
          <a:fillRef idx="0">
            <a:schemeClr val="accent1"/>
          </a:fillRef>
          <a:effectRef idx="1">
            <a:schemeClr val="accent1"/>
          </a:effectRef>
          <a:fontRef idx="minor">
            <a:schemeClr val="tx1"/>
          </a:fontRef>
        </p:style>
      </p:cxnSp>
      <p:cxnSp>
        <p:nvCxnSpPr>
          <p:cNvPr id="45" name="Straight Arrow Connector 44"/>
          <p:cNvCxnSpPr/>
          <p:nvPr/>
        </p:nvCxnSpPr>
        <p:spPr>
          <a:xfrm flipH="1">
            <a:off x="7364697" y="3810406"/>
            <a:ext cx="823178" cy="0"/>
          </a:xfrm>
          <a:prstGeom prst="straightConnector1">
            <a:avLst/>
          </a:prstGeom>
          <a:ln>
            <a:solidFill>
              <a:schemeClr val="tx1"/>
            </a:solidFill>
            <a:prstDash val="dot"/>
            <a:tailEnd type="arrow"/>
          </a:ln>
        </p:spPr>
        <p:style>
          <a:lnRef idx="2">
            <a:schemeClr val="accent1"/>
          </a:lnRef>
          <a:fillRef idx="0">
            <a:schemeClr val="accent1"/>
          </a:fillRef>
          <a:effectRef idx="1">
            <a:schemeClr val="accent1"/>
          </a:effectRef>
          <a:fontRef idx="minor">
            <a:schemeClr val="tx1"/>
          </a:fontRef>
        </p:style>
      </p:cxnSp>
      <p:cxnSp>
        <p:nvCxnSpPr>
          <p:cNvPr id="56" name="Straight Connector 55"/>
          <p:cNvCxnSpPr>
            <a:endCxn id="4" idx="3"/>
          </p:cNvCxnSpPr>
          <p:nvPr/>
        </p:nvCxnSpPr>
        <p:spPr>
          <a:xfrm flipH="1">
            <a:off x="7897241" y="5963839"/>
            <a:ext cx="290636" cy="0"/>
          </a:xfrm>
          <a:prstGeom prst="line">
            <a:avLst/>
          </a:prstGeom>
          <a:ln>
            <a:solidFill>
              <a:schemeClr val="tx1"/>
            </a:solidFill>
            <a:prstDash val="dot"/>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3982983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5-01-06 at 2.34.57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87575"/>
            <a:ext cx="9144000" cy="5715000"/>
          </a:xfrm>
          <a:prstGeom prst="rect">
            <a:avLst/>
          </a:prstGeom>
        </p:spPr>
      </p:pic>
      <p:sp>
        <p:nvSpPr>
          <p:cNvPr id="7" name="Rectangle 6"/>
          <p:cNvSpPr/>
          <p:nvPr/>
        </p:nvSpPr>
        <p:spPr>
          <a:xfrm>
            <a:off x="264589" y="3030930"/>
            <a:ext cx="1751773" cy="715364"/>
          </a:xfrm>
          <a:prstGeom prst="rect">
            <a:avLst/>
          </a:prstGeom>
          <a:solidFill>
            <a:schemeClr val="tx2">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a:solidFill>
                  <a:schemeClr val="tx1"/>
                </a:solidFill>
              </a:rPr>
              <a:t>1</a:t>
            </a:r>
            <a:r>
              <a:rPr lang="en-US" sz="2000" dirty="0" smtClean="0">
                <a:solidFill>
                  <a:schemeClr val="tx1"/>
                </a:solidFill>
              </a:rPr>
              <a:t>. Author…if provided</a:t>
            </a:r>
            <a:endParaRPr lang="en-US" sz="2000" dirty="0"/>
          </a:p>
        </p:txBody>
      </p:sp>
      <p:sp>
        <p:nvSpPr>
          <p:cNvPr id="8" name="Rectangle 7"/>
          <p:cNvSpPr/>
          <p:nvPr/>
        </p:nvSpPr>
        <p:spPr>
          <a:xfrm>
            <a:off x="0" y="3881341"/>
            <a:ext cx="2016362" cy="884887"/>
          </a:xfrm>
          <a:prstGeom prst="rect">
            <a:avLst/>
          </a:prstGeom>
          <a:solidFill>
            <a:schemeClr val="tx2">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solidFill>
                  <a:schemeClr val="tx1"/>
                </a:solidFill>
              </a:rPr>
              <a:t>2. Article title in quotation marks. </a:t>
            </a:r>
            <a:endParaRPr lang="en-US" sz="2000" dirty="0"/>
          </a:p>
        </p:txBody>
      </p:sp>
      <p:cxnSp>
        <p:nvCxnSpPr>
          <p:cNvPr id="10" name="Straight Arrow Connector 9"/>
          <p:cNvCxnSpPr/>
          <p:nvPr/>
        </p:nvCxnSpPr>
        <p:spPr>
          <a:xfrm flipV="1">
            <a:off x="2016362" y="4032962"/>
            <a:ext cx="327330" cy="39282"/>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flipV="1">
            <a:off x="2005097" y="3399720"/>
            <a:ext cx="327330" cy="39282"/>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2" name="Rectangle 11"/>
          <p:cNvSpPr/>
          <p:nvPr/>
        </p:nvSpPr>
        <p:spPr>
          <a:xfrm>
            <a:off x="4794390" y="4408546"/>
            <a:ext cx="4147879" cy="357682"/>
          </a:xfrm>
          <a:prstGeom prst="rect">
            <a:avLst/>
          </a:prstGeom>
          <a:solidFill>
            <a:schemeClr val="tx2">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a:solidFill>
                  <a:schemeClr val="tx1"/>
                </a:solidFill>
              </a:rPr>
              <a:t>3</a:t>
            </a:r>
            <a:r>
              <a:rPr lang="en-US" sz="2000" dirty="0" smtClean="0">
                <a:solidFill>
                  <a:schemeClr val="tx1"/>
                </a:solidFill>
              </a:rPr>
              <a:t>.Domain name (Name of Web site)</a:t>
            </a:r>
            <a:endParaRPr lang="en-US" sz="2000" dirty="0"/>
          </a:p>
        </p:txBody>
      </p:sp>
      <p:cxnSp>
        <p:nvCxnSpPr>
          <p:cNvPr id="13" name="Straight Arrow Connector 12"/>
          <p:cNvCxnSpPr>
            <a:stCxn id="12" idx="1"/>
          </p:cNvCxnSpPr>
          <p:nvPr/>
        </p:nvCxnSpPr>
        <p:spPr>
          <a:xfrm flipH="1">
            <a:off x="3810138" y="4587387"/>
            <a:ext cx="984252"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7" name="Rectangle 16"/>
          <p:cNvSpPr/>
          <p:nvPr/>
        </p:nvSpPr>
        <p:spPr>
          <a:xfrm>
            <a:off x="3954163" y="4818019"/>
            <a:ext cx="3142380" cy="354124"/>
          </a:xfrm>
          <a:prstGeom prst="rect">
            <a:avLst/>
          </a:prstGeom>
          <a:solidFill>
            <a:schemeClr val="tx2">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solidFill>
                  <a:schemeClr val="tx1"/>
                </a:solidFill>
              </a:rPr>
              <a:t>4. Organization/Publisher</a:t>
            </a:r>
            <a:endParaRPr lang="en-US" sz="2000" dirty="0"/>
          </a:p>
        </p:txBody>
      </p:sp>
      <p:cxnSp>
        <p:nvCxnSpPr>
          <p:cNvPr id="18" name="Straight Arrow Connector 17"/>
          <p:cNvCxnSpPr>
            <a:stCxn id="17" idx="1"/>
          </p:cNvCxnSpPr>
          <p:nvPr/>
        </p:nvCxnSpPr>
        <p:spPr>
          <a:xfrm flipH="1" flipV="1">
            <a:off x="3142383" y="4923357"/>
            <a:ext cx="811780" cy="71724"/>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1" name="Rectangle 20"/>
          <p:cNvSpPr/>
          <p:nvPr/>
        </p:nvSpPr>
        <p:spPr>
          <a:xfrm>
            <a:off x="3997313" y="2248888"/>
            <a:ext cx="2693340" cy="369918"/>
          </a:xfrm>
          <a:prstGeom prst="rect">
            <a:avLst/>
          </a:prstGeom>
          <a:solidFill>
            <a:schemeClr val="tx2">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solidFill>
                  <a:schemeClr val="tx1"/>
                </a:solidFill>
              </a:rPr>
              <a:t>5. Date of publication</a:t>
            </a:r>
            <a:endParaRPr lang="en-US" sz="2000" dirty="0"/>
          </a:p>
        </p:txBody>
      </p:sp>
      <p:cxnSp>
        <p:nvCxnSpPr>
          <p:cNvPr id="22" name="Straight Arrow Connector 21"/>
          <p:cNvCxnSpPr>
            <a:stCxn id="21" idx="1"/>
          </p:cNvCxnSpPr>
          <p:nvPr/>
        </p:nvCxnSpPr>
        <p:spPr>
          <a:xfrm flipH="1">
            <a:off x="2762676" y="2433847"/>
            <a:ext cx="1234637"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6" name="Rectangle 25"/>
          <p:cNvSpPr/>
          <p:nvPr/>
        </p:nvSpPr>
        <p:spPr>
          <a:xfrm>
            <a:off x="3810136" y="1144412"/>
            <a:ext cx="2693340" cy="382348"/>
          </a:xfrm>
          <a:prstGeom prst="rect">
            <a:avLst/>
          </a:prstGeom>
          <a:solidFill>
            <a:schemeClr val="tx2">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solidFill>
                  <a:schemeClr val="tx1"/>
                </a:solidFill>
              </a:rPr>
              <a:t>6. Medium</a:t>
            </a:r>
            <a:endParaRPr lang="en-US" sz="2000" dirty="0"/>
          </a:p>
        </p:txBody>
      </p:sp>
      <p:cxnSp>
        <p:nvCxnSpPr>
          <p:cNvPr id="27" name="Straight Arrow Connector 26"/>
          <p:cNvCxnSpPr>
            <a:stCxn id="26" idx="1"/>
          </p:cNvCxnSpPr>
          <p:nvPr/>
        </p:nvCxnSpPr>
        <p:spPr>
          <a:xfrm flipH="1">
            <a:off x="2549314" y="1335586"/>
            <a:ext cx="1260822" cy="498279"/>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30" name="Rectangle 29"/>
          <p:cNvSpPr/>
          <p:nvPr/>
        </p:nvSpPr>
        <p:spPr>
          <a:xfrm>
            <a:off x="3810137" y="1626353"/>
            <a:ext cx="3535178" cy="415023"/>
          </a:xfrm>
          <a:prstGeom prst="rect">
            <a:avLst/>
          </a:prstGeom>
          <a:solidFill>
            <a:schemeClr val="tx2">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a:solidFill>
                  <a:schemeClr val="tx1"/>
                </a:solidFill>
              </a:rPr>
              <a:t>7</a:t>
            </a:r>
            <a:r>
              <a:rPr lang="en-US" sz="2000" dirty="0" smtClean="0">
                <a:solidFill>
                  <a:schemeClr val="tx1"/>
                </a:solidFill>
              </a:rPr>
              <a:t>. Date you viewed the web site</a:t>
            </a:r>
            <a:endParaRPr lang="en-US" sz="2000" dirty="0"/>
          </a:p>
        </p:txBody>
      </p:sp>
      <p:cxnSp>
        <p:nvCxnSpPr>
          <p:cNvPr id="32" name="Straight Arrow Connector 31"/>
          <p:cNvCxnSpPr>
            <a:stCxn id="30" idx="1"/>
          </p:cNvCxnSpPr>
          <p:nvPr/>
        </p:nvCxnSpPr>
        <p:spPr>
          <a:xfrm flipH="1">
            <a:off x="3312593" y="1833865"/>
            <a:ext cx="497544" cy="207511"/>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37" name="Rectangle 36"/>
          <p:cNvSpPr/>
          <p:nvPr/>
        </p:nvSpPr>
        <p:spPr>
          <a:xfrm>
            <a:off x="510714" y="2410612"/>
            <a:ext cx="1311078" cy="416388"/>
          </a:xfrm>
          <a:prstGeom prst="rect">
            <a:avLst/>
          </a:prstGeom>
          <a:solidFill>
            <a:schemeClr val="tx2">
              <a:lumMod val="40000"/>
              <a:lumOff val="6000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solidFill>
                  <a:schemeClr val="tx1"/>
                </a:solidFill>
              </a:rPr>
              <a:t>8. URL </a:t>
            </a:r>
            <a:endParaRPr lang="en-US" sz="2000" dirty="0"/>
          </a:p>
        </p:txBody>
      </p:sp>
      <p:cxnSp>
        <p:nvCxnSpPr>
          <p:cNvPr id="38" name="Straight Arrow Connector 37"/>
          <p:cNvCxnSpPr/>
          <p:nvPr/>
        </p:nvCxnSpPr>
        <p:spPr>
          <a:xfrm>
            <a:off x="1821792" y="2618806"/>
            <a:ext cx="364781" cy="91659"/>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41" name="TextBox 40"/>
          <p:cNvSpPr txBox="1"/>
          <p:nvPr/>
        </p:nvSpPr>
        <p:spPr>
          <a:xfrm>
            <a:off x="2332427" y="103048"/>
            <a:ext cx="5172109" cy="461665"/>
          </a:xfrm>
          <a:prstGeom prst="rect">
            <a:avLst/>
          </a:prstGeom>
          <a:noFill/>
        </p:spPr>
        <p:txBody>
          <a:bodyPr wrap="none" rtlCol="0">
            <a:spAutoFit/>
          </a:bodyPr>
          <a:lstStyle/>
          <a:p>
            <a:r>
              <a:rPr lang="en-US" sz="2400" dirty="0" smtClean="0">
                <a:latin typeface="Times New Roman"/>
                <a:cs typeface="Times New Roman"/>
              </a:rPr>
              <a:t>NOODLE TOOLS DATA </a:t>
            </a:r>
            <a:r>
              <a:rPr lang="en-US" sz="2400" dirty="0" err="1" smtClean="0">
                <a:latin typeface="Times New Roman"/>
                <a:cs typeface="Times New Roman"/>
              </a:rPr>
              <a:t>ENTRY_Web</a:t>
            </a:r>
            <a:endParaRPr lang="en-US" sz="2400" dirty="0">
              <a:latin typeface="Times New Roman"/>
              <a:cs typeface="Times New Roman"/>
            </a:endParaRPr>
          </a:p>
        </p:txBody>
      </p:sp>
      <p:sp>
        <p:nvSpPr>
          <p:cNvPr id="2" name="Rectangle 1"/>
          <p:cNvSpPr/>
          <p:nvPr/>
        </p:nvSpPr>
        <p:spPr>
          <a:xfrm>
            <a:off x="1036697" y="5622281"/>
            <a:ext cx="6842207" cy="453529"/>
          </a:xfrm>
          <a:prstGeom prst="rect">
            <a:avLst/>
          </a:prstGeom>
          <a:solidFill>
            <a:schemeClr val="bg1"/>
          </a:solid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Print out this page and have it by your side when making entries.</a:t>
            </a:r>
            <a:endParaRPr lang="en-US" dirty="0">
              <a:solidFill>
                <a:schemeClr val="tx1"/>
              </a:solidFill>
            </a:endParaRPr>
          </a:p>
        </p:txBody>
      </p:sp>
    </p:spTree>
    <p:extLst>
      <p:ext uri="{BB962C8B-B14F-4D97-AF65-F5344CB8AC3E}">
        <p14:creationId xmlns:p14="http://schemas.microsoft.com/office/powerpoint/2010/main" val="76530734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868</TotalTime>
  <Words>1222</Words>
  <Application>Microsoft Macintosh PowerPoint</Application>
  <PresentationFormat>On-screen Show (4:3)</PresentationFormat>
  <Paragraphs>156</Paragraphs>
  <Slides>28</Slides>
  <Notes>4</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Alpha Code</vt:lpstr>
      <vt:lpstr>Alpha Code</vt:lpstr>
      <vt:lpstr>Book Citation…Alpha Code</vt:lpstr>
      <vt:lpstr>Web citation…Alpha Code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Thomas Hagerty</dc:creator>
  <cp:lastModifiedBy>Thomas Hagerty</cp:lastModifiedBy>
  <cp:revision>43</cp:revision>
  <dcterms:created xsi:type="dcterms:W3CDTF">2015-01-06T18:04:07Z</dcterms:created>
  <dcterms:modified xsi:type="dcterms:W3CDTF">2015-05-02T10:52:39Z</dcterms:modified>
</cp:coreProperties>
</file>